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7" r:id="rId1"/>
  </p:sldMasterIdLst>
  <p:notesMasterIdLst>
    <p:notesMasterId r:id="rId28"/>
  </p:notesMasterIdLst>
  <p:sldIdLst>
    <p:sldId id="256" r:id="rId2"/>
    <p:sldId id="282" r:id="rId3"/>
    <p:sldId id="259" r:id="rId4"/>
    <p:sldId id="258" r:id="rId5"/>
    <p:sldId id="257" r:id="rId6"/>
    <p:sldId id="266" r:id="rId7"/>
    <p:sldId id="260" r:id="rId8"/>
    <p:sldId id="268" r:id="rId9"/>
    <p:sldId id="267" r:id="rId10"/>
    <p:sldId id="274" r:id="rId11"/>
    <p:sldId id="272" r:id="rId12"/>
    <p:sldId id="269" r:id="rId13"/>
    <p:sldId id="277" r:id="rId14"/>
    <p:sldId id="275" r:id="rId15"/>
    <p:sldId id="278" r:id="rId16"/>
    <p:sldId id="279" r:id="rId17"/>
    <p:sldId id="271" r:id="rId18"/>
    <p:sldId id="261" r:id="rId19"/>
    <p:sldId id="276" r:id="rId20"/>
    <p:sldId id="280" r:id="rId21"/>
    <p:sldId id="262" r:id="rId22"/>
    <p:sldId id="265" r:id="rId23"/>
    <p:sldId id="281" r:id="rId24"/>
    <p:sldId id="263" r:id="rId25"/>
    <p:sldId id="264" r:id="rId26"/>
    <p:sldId id="283" r:id="rId27"/>
  </p:sldIdLst>
  <p:sldSz cx="9144000" cy="6858000" type="screen4x3"/>
  <p:notesSz cx="6888163" cy="100171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6" autoAdjust="0"/>
  </p:normalViewPr>
  <p:slideViewPr>
    <p:cSldViewPr snapToGrid="0" snapToObjects="1">
      <p:cViewPr>
        <p:scale>
          <a:sx n="80" d="100"/>
          <a:sy n="80" d="100"/>
        </p:scale>
        <p:origin x="-1002"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0" cy="500856"/>
          </a:xfrm>
          <a:prstGeom prst="rect">
            <a:avLst/>
          </a:prstGeom>
        </p:spPr>
        <p:txBody>
          <a:bodyPr vert="horz" lIns="92428" tIns="46214" rIns="92428" bIns="46214" rtlCol="0"/>
          <a:lstStyle>
            <a:lvl1pPr algn="l">
              <a:defRPr sz="1200"/>
            </a:lvl1pPr>
          </a:lstStyle>
          <a:p>
            <a:endParaRPr lang="fr-FR"/>
          </a:p>
        </p:txBody>
      </p:sp>
      <p:sp>
        <p:nvSpPr>
          <p:cNvPr id="3" name="Espace réservé de la date 2"/>
          <p:cNvSpPr>
            <a:spLocks noGrp="1"/>
          </p:cNvSpPr>
          <p:nvPr>
            <p:ph type="dt" idx="1"/>
          </p:nvPr>
        </p:nvSpPr>
        <p:spPr>
          <a:xfrm>
            <a:off x="3901699" y="0"/>
            <a:ext cx="2984870" cy="500856"/>
          </a:xfrm>
          <a:prstGeom prst="rect">
            <a:avLst/>
          </a:prstGeom>
        </p:spPr>
        <p:txBody>
          <a:bodyPr vert="horz" lIns="92428" tIns="46214" rIns="92428" bIns="46214" rtlCol="0"/>
          <a:lstStyle>
            <a:lvl1pPr algn="r">
              <a:defRPr sz="1200"/>
            </a:lvl1pPr>
          </a:lstStyle>
          <a:p>
            <a:fld id="{1E2DDAB2-E1A6-44F9-8844-0A4923E66882}" type="datetimeFigureOut">
              <a:rPr lang="fr-FR" smtClean="0"/>
              <a:t>23/11/2016</a:t>
            </a:fld>
            <a:endParaRPr lang="fr-FR"/>
          </a:p>
        </p:txBody>
      </p:sp>
      <p:sp>
        <p:nvSpPr>
          <p:cNvPr id="4" name="Espace réservé de l'image des diapositives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28" tIns="46214" rIns="92428" bIns="46214" rtlCol="0" anchor="ctr"/>
          <a:lstStyle/>
          <a:p>
            <a:endParaRPr lang="fr-FR"/>
          </a:p>
        </p:txBody>
      </p:sp>
      <p:sp>
        <p:nvSpPr>
          <p:cNvPr id="5" name="Espace réservé des commentaires 4"/>
          <p:cNvSpPr>
            <a:spLocks noGrp="1"/>
          </p:cNvSpPr>
          <p:nvPr>
            <p:ph type="body" sz="quarter" idx="3"/>
          </p:nvPr>
        </p:nvSpPr>
        <p:spPr>
          <a:xfrm>
            <a:off x="688817" y="4758135"/>
            <a:ext cx="5510530" cy="4507706"/>
          </a:xfrm>
          <a:prstGeom prst="rect">
            <a:avLst/>
          </a:prstGeom>
        </p:spPr>
        <p:txBody>
          <a:bodyPr vert="horz" lIns="92428" tIns="46214" rIns="92428" bIns="4621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514530"/>
            <a:ext cx="2984870" cy="500856"/>
          </a:xfrm>
          <a:prstGeom prst="rect">
            <a:avLst/>
          </a:prstGeom>
        </p:spPr>
        <p:txBody>
          <a:bodyPr vert="horz" lIns="92428" tIns="46214" rIns="92428" bIns="462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1699" y="9514530"/>
            <a:ext cx="2984870" cy="500856"/>
          </a:xfrm>
          <a:prstGeom prst="rect">
            <a:avLst/>
          </a:prstGeom>
        </p:spPr>
        <p:txBody>
          <a:bodyPr vert="horz" lIns="92428" tIns="46214" rIns="92428" bIns="46214" rtlCol="0" anchor="b"/>
          <a:lstStyle>
            <a:lvl1pPr algn="r">
              <a:defRPr sz="1200"/>
            </a:lvl1pPr>
          </a:lstStyle>
          <a:p>
            <a:fld id="{4140A3F6-72ED-4159-B232-D4B1C0E933E5}" type="slidenum">
              <a:rPr lang="fr-FR" smtClean="0"/>
              <a:t>‹N°›</a:t>
            </a:fld>
            <a:endParaRPr lang="fr-FR"/>
          </a:p>
        </p:txBody>
      </p:sp>
    </p:spTree>
    <p:extLst>
      <p:ext uri="{BB962C8B-B14F-4D97-AF65-F5344CB8AC3E}">
        <p14:creationId xmlns:p14="http://schemas.microsoft.com/office/powerpoint/2010/main" val="319396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a:t>
            </a:fld>
            <a:endParaRPr lang="fr-FR"/>
          </a:p>
        </p:txBody>
      </p:sp>
    </p:spTree>
    <p:extLst>
      <p:ext uri="{BB962C8B-B14F-4D97-AF65-F5344CB8AC3E}">
        <p14:creationId xmlns:p14="http://schemas.microsoft.com/office/powerpoint/2010/main" val="41151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PREPA  Parcours Régional de Préparation à l'Apprentissage </a:t>
            </a:r>
            <a:r>
              <a:rPr lang="fr-FR" dirty="0"/>
              <a:t>Ce dispositif permet  un accompagnement individualisé du stagiaire par le CFA dans la perspective de consolider son projet professionnel et de lui trouver un Maître d’Apprentissage.</a:t>
            </a:r>
          </a:p>
          <a:p>
            <a:r>
              <a:rPr lang="fr-FR" dirty="0"/>
              <a:t>Il doit favoriser également : </a:t>
            </a:r>
          </a:p>
          <a:p>
            <a:r>
              <a:rPr lang="fr-FR" dirty="0"/>
              <a:t>une orientation professionnelle déterminante pour le </a:t>
            </a:r>
            <a:r>
              <a:rPr lang="fr-FR" dirty="0" smtClean="0"/>
              <a:t>stagiaire,</a:t>
            </a:r>
            <a:r>
              <a:rPr lang="fr-FR" baseline="0" dirty="0" smtClean="0"/>
              <a:t> </a:t>
            </a:r>
            <a:r>
              <a:rPr lang="fr-FR" dirty="0" smtClean="0"/>
              <a:t>une </a:t>
            </a:r>
            <a:r>
              <a:rPr lang="fr-FR" dirty="0"/>
              <a:t>formation de main-d’œuvre motivée et expérimentée pour </a:t>
            </a:r>
            <a:r>
              <a:rPr lang="fr-FR" dirty="0" smtClean="0"/>
              <a:t>l’entreprise,</a:t>
            </a:r>
            <a:r>
              <a:rPr lang="fr-FR" baseline="0" dirty="0" smtClean="0"/>
              <a:t> </a:t>
            </a:r>
            <a:r>
              <a:rPr lang="fr-FR" dirty="0" smtClean="0"/>
              <a:t>un </a:t>
            </a:r>
            <a:r>
              <a:rPr lang="fr-FR" dirty="0"/>
              <a:t>parcours </a:t>
            </a:r>
            <a:r>
              <a:rPr lang="fr-FR" dirty="0" smtClean="0"/>
              <a:t>consolidé,</a:t>
            </a:r>
            <a:r>
              <a:rPr lang="fr-FR" baseline="0" dirty="0" smtClean="0"/>
              <a:t> </a:t>
            </a:r>
            <a:r>
              <a:rPr lang="fr-FR" dirty="0" smtClean="0"/>
              <a:t>un </a:t>
            </a:r>
            <a:r>
              <a:rPr lang="fr-FR" dirty="0"/>
              <a:t>accompagnement dans la recherche d’un contrat d’apprentissage.</a:t>
            </a:r>
          </a:p>
          <a:p>
            <a:r>
              <a:rPr lang="fr-FR" dirty="0"/>
              <a:t>Public : Jeunes de 16 à 25 ans issus des Missions Locales d’Aquitaine et Cap Emploi pour les personnes en situation de handicap</a:t>
            </a:r>
          </a:p>
          <a:p>
            <a:endParaRPr lang="fr-FR" dirty="0"/>
          </a:p>
          <a:p>
            <a:r>
              <a:rPr lang="fr-FR" b="1" dirty="0"/>
              <a:t>DIMA D</a:t>
            </a:r>
            <a:r>
              <a:rPr lang="fr-FR" dirty="0"/>
              <a:t>ispositif d’</a:t>
            </a:r>
            <a:r>
              <a:rPr lang="fr-FR" b="1" dirty="0"/>
              <a:t>I</a:t>
            </a:r>
            <a:r>
              <a:rPr lang="fr-FR" dirty="0"/>
              <a:t>nitiation aux </a:t>
            </a:r>
            <a:r>
              <a:rPr lang="fr-FR" b="1" dirty="0"/>
              <a:t>M</a:t>
            </a:r>
            <a:r>
              <a:rPr lang="fr-FR" dirty="0"/>
              <a:t>étiers en </a:t>
            </a:r>
            <a:r>
              <a:rPr lang="fr-FR" b="1" dirty="0"/>
              <a:t>A</a:t>
            </a:r>
            <a:r>
              <a:rPr lang="fr-FR" dirty="0"/>
              <a:t>lternance  est un dispositif d’</a:t>
            </a:r>
            <a:r>
              <a:rPr lang="fr-FR" sz="1100" dirty="0"/>
              <a:t>Accompagnement  des jeunes vers l’apprentissage,</a:t>
            </a:r>
          </a:p>
          <a:p>
            <a:pPr defTabSz="924276">
              <a:defRPr/>
            </a:pPr>
            <a:r>
              <a:rPr lang="fr-FR" dirty="0" smtClean="0"/>
              <a:t>Ce</a:t>
            </a:r>
            <a:r>
              <a:rPr lang="fr-FR" baseline="0" dirty="0" smtClean="0"/>
              <a:t> dispositif est destiné à accompagner les jeunes de 15 ans, il se présente sous la forme de </a:t>
            </a:r>
            <a:r>
              <a:rPr lang="fr-FR" dirty="0" smtClean="0"/>
              <a:t> classes préparatoires qui accueillent des jeunes se destinant à l’Apprentissage, et qui ne remplissent pas encore les conditions pour signer un contrat d’apprentissage. </a:t>
            </a:r>
            <a:endParaRPr lang="fr-FR" dirty="0" smtClean="0"/>
          </a:p>
          <a:p>
            <a:pPr defTabSz="924276">
              <a:defRPr/>
            </a:pPr>
            <a:endParaRPr lang="fr-FR" dirty="0" smtClean="0"/>
          </a:p>
          <a:p>
            <a:r>
              <a:rPr lang="fr-FR" b="1" dirty="0" smtClean="0"/>
              <a:t>PASS</a:t>
            </a:r>
            <a:r>
              <a:rPr lang="fr-FR" b="1" baseline="0" dirty="0" smtClean="0"/>
              <a:t> METIERS  </a:t>
            </a:r>
            <a:r>
              <a:rPr lang="fr-FR" b="0" baseline="0" dirty="0" smtClean="0"/>
              <a:t>Stage de découverte tout public et tout métier, les participants conservent leur statut d’origine, ils ont une durée de 35h et peuvent être renouvelés 1 fois.</a:t>
            </a:r>
          </a:p>
          <a:p>
            <a:endParaRPr lang="fr-FR" b="1" baseline="0" dirty="0" smtClean="0"/>
          </a:p>
          <a:p>
            <a:r>
              <a:rPr lang="fr-FR" b="1" baseline="0" dirty="0" smtClean="0"/>
              <a:t>BOURSE DE L’APPRENTISSAGE  </a:t>
            </a:r>
            <a:r>
              <a:rPr lang="fr-FR" b="0" baseline="0" dirty="0" smtClean="0"/>
              <a:t>sur le modèle d’une bourse de l’emploi, les jeunes déposent leur candidature et les employeurs leur demande de contrat de contrat d’apprentissage. Les dépôts peuvent se faire en ligne ou par l’intermédiaire des consulaires.</a:t>
            </a:r>
          </a:p>
          <a:p>
            <a:endParaRPr lang="fr-FR" b="1" baseline="0" dirty="0" smtClean="0"/>
          </a:p>
          <a:p>
            <a:r>
              <a:rPr lang="fr-FR" b="1" baseline="0" dirty="0" smtClean="0"/>
              <a:t>LES MERCREDIS DE L’ALTERNANCE </a:t>
            </a:r>
            <a:r>
              <a:rPr lang="fr-FR" b="0" baseline="0" dirty="0" smtClean="0"/>
              <a:t>ce sont des réunions d’information sur l’apprentissage; elles sont inter consulaires, destinées à des jeunes de tous horizon, collégiens, missions locales CIO</a:t>
            </a:r>
          </a:p>
          <a:p>
            <a:endParaRPr lang="fr-FR" b="0" baseline="0" dirty="0" smtClean="0"/>
          </a:p>
          <a:p>
            <a:r>
              <a:rPr lang="fr-FR" b="1" baseline="0" dirty="0" smtClean="0"/>
              <a:t>CAP ARTISANAT, </a:t>
            </a:r>
            <a:r>
              <a:rPr lang="fr-FR" b="0" baseline="0" dirty="0" smtClean="0"/>
              <a:t>dispositif destiné au NEET sans emploi, ni diplôme, ni formation, le public cible sont les jeunes en rupture de contrat; il a pour but d’aider à trouver un contrat, ou 1 CDD ou une formation,</a:t>
            </a:r>
            <a:endParaRPr lang="fr-FR" b="1" baseline="0" dirty="0" smtClean="0"/>
          </a:p>
          <a:p>
            <a:endParaRPr lang="fr-FR" b="0"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10</a:t>
            </a:fld>
            <a:endParaRPr lang="fr-FR"/>
          </a:p>
        </p:txBody>
      </p:sp>
    </p:spTree>
    <p:extLst>
      <p:ext uri="{BB962C8B-B14F-4D97-AF65-F5344CB8AC3E}">
        <p14:creationId xmlns:p14="http://schemas.microsoft.com/office/powerpoint/2010/main" val="292048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En parallèle à la recherche d’un employeur  et en amont de la Signature Du Contrat Le jeune peut se rapprocher du CFA ou il sera conseillé sur la marche à suivre et où lui seront délivrer toutes les informations sur sa formation pour préparer son inscription </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11</a:t>
            </a:fld>
            <a:endParaRPr lang="fr-FR"/>
          </a:p>
        </p:txBody>
      </p:sp>
    </p:spTree>
    <p:extLst>
      <p:ext uri="{BB962C8B-B14F-4D97-AF65-F5344CB8AC3E}">
        <p14:creationId xmlns:p14="http://schemas.microsoft.com/office/powerpoint/2010/main" val="96599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temps de formation au centre de formation est d’environ 420 heures par an pour les </a:t>
            </a:r>
            <a:r>
              <a:rPr lang="fr-FR" b="1" dirty="0" smtClean="0"/>
              <a:t>CAP</a:t>
            </a:r>
            <a:r>
              <a:rPr lang="fr-FR" b="0" baseline="0" dirty="0" smtClean="0"/>
              <a:t> </a:t>
            </a:r>
            <a:endParaRPr lang="fr-FR" dirty="0" smtClean="0"/>
          </a:p>
          <a:p>
            <a:r>
              <a:rPr lang="fr-FR" dirty="0" smtClean="0"/>
              <a:t>Les</a:t>
            </a:r>
            <a:r>
              <a:rPr lang="fr-FR" b="1" dirty="0" smtClean="0"/>
              <a:t> baccalauréats professionnels</a:t>
            </a:r>
            <a:r>
              <a:rPr lang="fr-FR" dirty="0" smtClean="0"/>
              <a:t> 675 heures</a:t>
            </a:r>
            <a:r>
              <a:rPr lang="fr-FR" baseline="0" dirty="0" smtClean="0"/>
              <a:t> par an et sur 3 ans </a:t>
            </a:r>
            <a:endParaRPr lang="fr-FR" dirty="0" smtClean="0"/>
          </a:p>
          <a:p>
            <a:r>
              <a:rPr lang="fr-FR" dirty="0" smtClean="0"/>
              <a:t>les </a:t>
            </a:r>
            <a:r>
              <a:rPr lang="fr-FR" b="1" dirty="0" smtClean="0"/>
              <a:t>BTS</a:t>
            </a:r>
            <a:r>
              <a:rPr lang="fr-FR" dirty="0" smtClean="0"/>
              <a:t> nécessitent un minimum de 700</a:t>
            </a:r>
            <a:r>
              <a:rPr lang="fr-FR" baseline="0" dirty="0" smtClean="0"/>
              <a:t> </a:t>
            </a:r>
            <a:r>
              <a:rPr lang="fr-FR" dirty="0" smtClean="0"/>
              <a:t>heures par an.</a:t>
            </a:r>
          </a:p>
          <a:p>
            <a:endParaRPr lang="fr-FR" dirty="0" smtClean="0"/>
          </a:p>
          <a:p>
            <a:r>
              <a:rPr lang="fr-FR" dirty="0" smtClean="0"/>
              <a:t>Les jeunes entrant en formation et déjà titulaires</a:t>
            </a:r>
            <a:r>
              <a:rPr lang="fr-FR" baseline="0" dirty="0" smtClean="0"/>
              <a:t> d’un diplôme bénéficient d’un parcours aménagé comprenant des compléments de formation notamment dans les domaines pratiques</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12</a:t>
            </a:fld>
            <a:endParaRPr lang="fr-FR"/>
          </a:p>
        </p:txBody>
      </p:sp>
    </p:spTree>
    <p:extLst>
      <p:ext uri="{BB962C8B-B14F-4D97-AF65-F5344CB8AC3E}">
        <p14:creationId xmlns:p14="http://schemas.microsoft.com/office/powerpoint/2010/main" val="43063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maitre d’apprentissage </a:t>
            </a:r>
            <a:r>
              <a:rPr lang="fr-FR" dirty="0" smtClean="0"/>
              <a:t>est parti prenante dans la formation de l’apprenti,</a:t>
            </a:r>
            <a:r>
              <a:rPr lang="fr-FR" baseline="0" dirty="0" smtClean="0"/>
              <a:t> il lui transmet un savoir faire et le jeune participe à la vie et au développement de l’entreprise,</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13</a:t>
            </a:fld>
            <a:endParaRPr lang="fr-FR"/>
          </a:p>
        </p:txBody>
      </p:sp>
    </p:spTree>
    <p:extLst>
      <p:ext uri="{BB962C8B-B14F-4D97-AF65-F5344CB8AC3E}">
        <p14:creationId xmlns:p14="http://schemas.microsoft.com/office/powerpoint/2010/main" val="539069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un dispositif qui regroupe depuis 2014 tous les autres</a:t>
            </a:r>
            <a:r>
              <a:rPr lang="fr-FR" baseline="0" dirty="0" smtClean="0"/>
              <a:t> dispositifs existants :</a:t>
            </a:r>
          </a:p>
          <a:p>
            <a:pPr marL="173302" indent="-173302">
              <a:buFont typeface="Arial" panose="020B0604020202020204" pitchFamily="34" charset="0"/>
              <a:buChar char="•"/>
            </a:pPr>
            <a:r>
              <a:rPr lang="fr-FR" baseline="0" dirty="0" smtClean="0"/>
              <a:t>Leonardo, pour la Formation professionnelle, </a:t>
            </a:r>
          </a:p>
          <a:p>
            <a:pPr marL="173302" indent="-173302">
              <a:buFont typeface="Arial" panose="020B0604020202020204" pitchFamily="34" charset="0"/>
              <a:buChar char="•"/>
            </a:pPr>
            <a:r>
              <a:rPr lang="fr-FR" baseline="0" dirty="0" err="1" smtClean="0"/>
              <a:t>Grundwig</a:t>
            </a:r>
            <a:r>
              <a:rPr lang="fr-FR" baseline="0" dirty="0" smtClean="0"/>
              <a:t> pour les enseignants </a:t>
            </a:r>
          </a:p>
          <a:p>
            <a:pPr marL="173302" indent="-173302">
              <a:buFont typeface="Arial" panose="020B0604020202020204" pitchFamily="34" charset="0"/>
              <a:buChar char="•"/>
            </a:pPr>
            <a:r>
              <a:rPr lang="fr-FR" baseline="0" dirty="0" smtClean="0"/>
              <a:t>Erasmus pour les étudiants </a:t>
            </a:r>
          </a:p>
          <a:p>
            <a:pPr marL="173302" indent="-173302">
              <a:buFont typeface="Arial" panose="020B0604020202020204" pitchFamily="34" charset="0"/>
              <a:buChar char="•"/>
            </a:pPr>
            <a:r>
              <a:rPr lang="fr-FR" baseline="0" dirty="0" smtClean="0"/>
              <a:t>Comenius de la maternelle au Lycée</a:t>
            </a:r>
          </a:p>
          <a:p>
            <a:pPr marL="173302" indent="-173302">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14</a:t>
            </a:fld>
            <a:endParaRPr lang="fr-FR"/>
          </a:p>
        </p:txBody>
      </p:sp>
    </p:spTree>
    <p:extLst>
      <p:ext uri="{BB962C8B-B14F-4D97-AF65-F5344CB8AC3E}">
        <p14:creationId xmlns:p14="http://schemas.microsoft.com/office/powerpoint/2010/main" val="192612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Passons maintenant plus particulièrement aux dispositions qui concernent l’apprenti,</a:t>
            </a:r>
            <a:r>
              <a:rPr lang="fr-FR" baseline="0" dirty="0" smtClean="0"/>
              <a:t> l’apprenti possède un contrat de travail et il est rémunéré , la base de sa rémunération est le SMIC salaire minimum interprofessionnel de croissance,</a:t>
            </a:r>
          </a:p>
          <a:p>
            <a:r>
              <a:rPr lang="fr-FR" baseline="0" dirty="0" smtClean="0"/>
              <a:t>Le salaire dépend aussi de l'Age de l’apprenti,</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15</a:t>
            </a:fld>
            <a:endParaRPr lang="fr-FR"/>
          </a:p>
        </p:txBody>
      </p:sp>
    </p:spTree>
    <p:extLst>
      <p:ext uri="{BB962C8B-B14F-4D97-AF65-F5344CB8AC3E}">
        <p14:creationId xmlns:p14="http://schemas.microsoft.com/office/powerpoint/2010/main" val="180646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durée </a:t>
            </a:r>
            <a:r>
              <a:rPr lang="fr-FR" baseline="0" dirty="0" smtClean="0"/>
              <a:t>du travail est la même en CFA et en entreprise </a:t>
            </a:r>
          </a:p>
          <a:p>
            <a:r>
              <a:rPr lang="fr-FR" baseline="0" dirty="0" smtClean="0"/>
              <a:t>Le Rythme d’alternance est variable selon le diplôme préparé le plus fréquent pour les niveau 4 et 5 est de 1 semaine en CFA et 2 semaines en entreprise, Lors des fermetures du CFA l’apprenti est en formation en entreprise</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16</a:t>
            </a:fld>
            <a:endParaRPr lang="fr-FR"/>
          </a:p>
        </p:txBody>
      </p:sp>
    </p:spTree>
    <p:extLst>
      <p:ext uri="{BB962C8B-B14F-4D97-AF65-F5344CB8AC3E}">
        <p14:creationId xmlns:p14="http://schemas.microsoft.com/office/powerpoint/2010/main" val="345972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Maitre d’apprentissage n’est pas forcement l’employeur du jeune, c’est la personne qui en a la responsabilité dans l’entreprise.  </a:t>
            </a:r>
          </a:p>
          <a:p>
            <a:r>
              <a:rPr lang="fr-FR" baseline="0" dirty="0" smtClean="0"/>
              <a:t>Dans les entreprises artisanales de petite taille c’est souvent la même personne.</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17</a:t>
            </a:fld>
            <a:endParaRPr lang="fr-FR"/>
          </a:p>
        </p:txBody>
      </p:sp>
    </p:spTree>
    <p:extLst>
      <p:ext uri="{BB962C8B-B14F-4D97-AF65-F5344CB8AC3E}">
        <p14:creationId xmlns:p14="http://schemas.microsoft.com/office/powerpoint/2010/main" val="112719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18</a:t>
            </a:fld>
            <a:endParaRPr lang="fr-FR"/>
          </a:p>
        </p:txBody>
      </p:sp>
    </p:spTree>
    <p:extLst>
      <p:ext uri="{BB962C8B-B14F-4D97-AF65-F5344CB8AC3E}">
        <p14:creationId xmlns:p14="http://schemas.microsoft.com/office/powerpoint/2010/main" val="3966005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Les aides pour le transport, l'hébergement et la restauration - Région Nouvelle-Aquitaine</a:t>
            </a:r>
          </a:p>
          <a:p>
            <a:r>
              <a:rPr lang="fr-FR" dirty="0" smtClean="0"/>
              <a:t/>
            </a:r>
            <a:br>
              <a:rPr lang="fr-FR" dirty="0" smtClean="0"/>
            </a:br>
            <a:r>
              <a:rPr lang="fr-FR" dirty="0" smtClean="0"/>
              <a:t>Les études en Apprentissage sont gratuites pour le jeune en formation (sauf fournitures spécifiques aux métiers). </a:t>
            </a:r>
          </a:p>
          <a:p>
            <a:r>
              <a:rPr lang="fr-FR" dirty="0" smtClean="0"/>
              <a:t>Les frais d’hébergement, de restauration et de transport sont à la charge de l’apprenti(e). Toutefois, la Région Nouvelle Aquitaine prend en charge une partie de ces frais. </a:t>
            </a:r>
          </a:p>
          <a:p>
            <a:endParaRPr lang="fr-FR" dirty="0" smtClean="0"/>
          </a:p>
          <a:p>
            <a:r>
              <a:rPr lang="fr-FR" b="1" dirty="0" smtClean="0"/>
              <a:t>Le Fonds d'Aide aux Apprenti(e)s - Région Nouvelle Aquitaine</a:t>
            </a:r>
          </a:p>
          <a:p>
            <a:r>
              <a:rPr lang="fr-FR" dirty="0" smtClean="0"/>
              <a:t/>
            </a:r>
            <a:br>
              <a:rPr lang="fr-FR" dirty="0" smtClean="0"/>
            </a:br>
            <a:r>
              <a:rPr lang="fr-FR" dirty="0" smtClean="0"/>
              <a:t>Le fonds d'aide aux apprenti(e)s permet d'aider les apprenti(e)s qui connaissent des difficultés financières. </a:t>
            </a:r>
          </a:p>
          <a:p>
            <a:endParaRPr lang="fr-FR" dirty="0" smtClean="0"/>
          </a:p>
          <a:p>
            <a:r>
              <a:rPr lang="fr-FR" b="1" dirty="0" smtClean="0"/>
              <a:t>L'aide au premier équipement professionnel des apprenti-e-s</a:t>
            </a:r>
          </a:p>
          <a:p>
            <a:r>
              <a:rPr lang="fr-FR" dirty="0" smtClean="0"/>
              <a:t/>
            </a:r>
            <a:br>
              <a:rPr lang="fr-FR" dirty="0" smtClean="0"/>
            </a:br>
            <a:r>
              <a:rPr lang="fr-FR" dirty="0" smtClean="0"/>
              <a:t>Les </a:t>
            </a:r>
            <a:r>
              <a:rPr lang="fr-FR" b="1" u="sng" dirty="0" smtClean="0"/>
              <a:t>apprentis nouveaux entrants </a:t>
            </a:r>
            <a:r>
              <a:rPr lang="fr-FR" dirty="0" smtClean="0"/>
              <a:t>en formation  peuvent bénéficier dans certains cas d'une aide </a:t>
            </a:r>
            <a:r>
              <a:rPr lang="fr-FR" b="1" u="sng" dirty="0" smtClean="0"/>
              <a:t>pour équipement professionnel </a:t>
            </a:r>
            <a:r>
              <a:rPr lang="fr-FR" dirty="0" smtClean="0"/>
              <a:t>acheté par la Région Nouvelle Aquitaine et distribué par le CFA cette aide varie de </a:t>
            </a:r>
            <a:r>
              <a:rPr lang="fr-FR" b="1" u="sng" dirty="0" smtClean="0"/>
              <a:t>110 € à 360€</a:t>
            </a:r>
            <a:r>
              <a:rPr lang="fr-FR" b="1" u="sng" baseline="0" dirty="0" smtClean="0"/>
              <a:t> selon le métier </a:t>
            </a:r>
            <a:endParaRPr lang="fr-FR" b="1" u="sng" dirty="0" smtClean="0"/>
          </a:p>
          <a:p>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19</a:t>
            </a:fld>
            <a:endParaRPr lang="fr-FR"/>
          </a:p>
        </p:txBody>
      </p:sp>
    </p:spTree>
    <p:extLst>
      <p:ext uri="{BB962C8B-B14F-4D97-AF65-F5344CB8AC3E}">
        <p14:creationId xmlns:p14="http://schemas.microsoft.com/office/powerpoint/2010/main" val="356427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t>Avant de présenter le système d’apprentissage, je ferais un focus sur le système de formation </a:t>
            </a:r>
            <a:r>
              <a:rPr lang="fr-FR" sz="1400" dirty="0" err="1"/>
              <a:t>francais</a:t>
            </a:r>
            <a:r>
              <a:rPr lang="fr-FR" sz="1400" dirty="0"/>
              <a:t> en général, puis celui de la formation professionnelle et pour finir la classification internationale type des enseignements,</a:t>
            </a:r>
            <a:endParaRPr lang="fr-FR" sz="1400"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a:t>
            </a:fld>
            <a:endParaRPr lang="fr-FR"/>
          </a:p>
        </p:txBody>
      </p:sp>
    </p:spTree>
    <p:extLst>
      <p:ext uri="{BB962C8B-B14F-4D97-AF65-F5344CB8AC3E}">
        <p14:creationId xmlns:p14="http://schemas.microsoft.com/office/powerpoint/2010/main" val="757861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apprentis peuvent bénéficier d’autres aides comme celles de la caisse d’allocations familiales en</a:t>
            </a:r>
            <a:r>
              <a:rPr lang="fr-FR" baseline="0" dirty="0" smtClean="0"/>
              <a:t> fonction des revenus </a:t>
            </a:r>
            <a:r>
              <a:rPr lang="fr-FR" dirty="0" smtClean="0"/>
              <a:t>et de solutions</a:t>
            </a:r>
            <a:r>
              <a:rPr lang="fr-FR" baseline="0" dirty="0" smtClean="0"/>
              <a:t> de logement </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20</a:t>
            </a:fld>
            <a:endParaRPr lang="fr-FR"/>
          </a:p>
        </p:txBody>
      </p:sp>
    </p:spTree>
    <p:extLst>
      <p:ext uri="{BB962C8B-B14F-4D97-AF65-F5344CB8AC3E}">
        <p14:creationId xmlns:p14="http://schemas.microsoft.com/office/powerpoint/2010/main" val="68608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L’entreprise qui embauche un apprenti bénéficie d’un soutien financier de la part du</a:t>
            </a:r>
            <a:r>
              <a:rPr lang="fr-FR" baseline="0" dirty="0" smtClean="0"/>
              <a:t> conseil régional de Nouvelle aquitaine</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21</a:t>
            </a:fld>
            <a:endParaRPr lang="fr-FR"/>
          </a:p>
        </p:txBody>
      </p:sp>
    </p:spTree>
    <p:extLst>
      <p:ext uri="{BB962C8B-B14F-4D97-AF65-F5344CB8AC3E}">
        <p14:creationId xmlns:p14="http://schemas.microsoft.com/office/powerpoint/2010/main" val="171418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2016 le nombre d’apprentis en Nouvelle </a:t>
            </a:r>
            <a:r>
              <a:rPr lang="fr-FR" b="1" dirty="0" smtClean="0"/>
              <a:t>aquitaine est 35 586 plus</a:t>
            </a:r>
            <a:r>
              <a:rPr lang="fr-FR" b="1" baseline="0" dirty="0" smtClean="0"/>
              <a:t> important sur Bordeaux métropole et les centres urbains, </a:t>
            </a:r>
          </a:p>
          <a:p>
            <a:r>
              <a:rPr lang="fr-FR" b="1" baseline="0" dirty="0" smtClean="0"/>
              <a:t>Cette année la progression est de 4% par rapport à l’année dernière</a:t>
            </a:r>
          </a:p>
          <a:p>
            <a:r>
              <a:rPr lang="fr-FR" b="1" baseline="0" dirty="0" smtClean="0"/>
              <a:t>L’apprentissage est un tremplin vers l’emploi, le taux de placement à l’issue de la formation s’élève à environ 70%, sur le terrain les développeurs de l’apprentissage sensibilisent les entreprises sur les bénéfices de l’apprentissage  et favorisent la rencontre entre futurs apprentis et entreprise,</a:t>
            </a:r>
            <a:endParaRPr lang="fr-FR" b="1"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22</a:t>
            </a:fld>
            <a:endParaRPr lang="fr-FR"/>
          </a:p>
        </p:txBody>
      </p:sp>
    </p:spTree>
    <p:extLst>
      <p:ext uri="{BB962C8B-B14F-4D97-AF65-F5344CB8AC3E}">
        <p14:creationId xmlns:p14="http://schemas.microsoft.com/office/powerpoint/2010/main" val="2371795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Les apprentis sont formés dans 115 centres de formation répartis</a:t>
            </a:r>
          </a:p>
          <a:p>
            <a:r>
              <a:rPr lang="fr-FR" b="1" dirty="0"/>
              <a:t>sur l’ensemble du territoire de la région Nouvelle-Aquitaine. </a:t>
            </a:r>
            <a:r>
              <a:rPr lang="fr-FR" dirty="0"/>
              <a:t>80 %</a:t>
            </a:r>
          </a:p>
          <a:p>
            <a:r>
              <a:rPr lang="fr-FR" dirty="0"/>
              <a:t>des diplômes relèvent du ministère de l’Education nationale, 17 % du</a:t>
            </a:r>
          </a:p>
          <a:p>
            <a:r>
              <a:rPr lang="fr-FR" dirty="0"/>
              <a:t>ministère de l’Agriculture et 3 % du ministère des Affaires sociales</a:t>
            </a:r>
          </a:p>
          <a:p>
            <a:r>
              <a:rPr lang="fr-FR" dirty="0"/>
              <a:t>et de la Santé. Plus de la moitié des CFA sont sous statut privé.</a:t>
            </a:r>
          </a:p>
          <a:p>
            <a:r>
              <a:rPr lang="fr-FR" b="1" dirty="0"/>
              <a:t>L’ALPC se classe au 4e rang des régions de France métropolitaine en</a:t>
            </a:r>
          </a:p>
          <a:p>
            <a:r>
              <a:rPr lang="fr-FR" b="1" dirty="0"/>
              <a:t>termes d’effectifs d’apprentis. </a:t>
            </a:r>
            <a:r>
              <a:rPr lang="fr-FR" dirty="0"/>
              <a:t>Elle compte un peu plus de 35 000</a:t>
            </a:r>
          </a:p>
          <a:p>
            <a:r>
              <a:rPr lang="fr-FR" dirty="0"/>
              <a:t>apprentis à fin décembre 2014, soit 8 % des apprentis de France</a:t>
            </a:r>
          </a:p>
          <a:p>
            <a:r>
              <a:rPr lang="fr-FR" dirty="0"/>
              <a:t>métropolitaine. La part des jeunes en apprentissage représente</a:t>
            </a:r>
          </a:p>
          <a:p>
            <a:r>
              <a:rPr lang="fr-FR" dirty="0"/>
              <a:t>6 % de la population des 16 – 25 ans. Leur évolution suit une courbe</a:t>
            </a:r>
          </a:p>
          <a:p>
            <a:r>
              <a:rPr lang="fr-FR" dirty="0"/>
              <a:t>identique à celle au plan national avec une diminution ces deux</a:t>
            </a:r>
          </a:p>
          <a:p>
            <a:r>
              <a:rPr lang="fr-FR" dirty="0"/>
              <a:t>dernières années. La tendance au niveau régional semble s’inverser</a:t>
            </a:r>
          </a:p>
          <a:p>
            <a:r>
              <a:rPr lang="fr-FR" dirty="0"/>
              <a:t>légèrement en 2015 (35 589 apprentis, soit une augmentation</a:t>
            </a:r>
          </a:p>
          <a:p>
            <a:r>
              <a:rPr lang="fr-FR" dirty="0"/>
              <a:t>de 1 %). Sur la période 2005 - 2014, les effectifs augmentent plus</a:t>
            </a:r>
          </a:p>
          <a:p>
            <a:r>
              <a:rPr lang="fr-FR" dirty="0"/>
              <a:t>fortement ans la région qu’au niveau national (+ 9 % contre 5 %).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23</a:t>
            </a:fld>
            <a:endParaRPr lang="fr-FR"/>
          </a:p>
        </p:txBody>
      </p:sp>
    </p:spTree>
    <p:extLst>
      <p:ext uri="{BB962C8B-B14F-4D97-AF65-F5344CB8AC3E}">
        <p14:creationId xmlns:p14="http://schemas.microsoft.com/office/powerpoint/2010/main" val="2546676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Cette croissance est portée par l’enseignement supérieur (niveau</a:t>
            </a:r>
          </a:p>
          <a:p>
            <a:r>
              <a:rPr lang="fr-FR" b="1" dirty="0"/>
              <a:t>III, II et I) qui compte en 2014 plus du quart de l’effectif</a:t>
            </a:r>
          </a:p>
          <a:p>
            <a:r>
              <a:rPr lang="fr-FR" b="1" dirty="0"/>
              <a:t>total (27 % contre près de 12 % en 2005). </a:t>
            </a:r>
            <a:r>
              <a:rPr lang="fr-FR" dirty="0"/>
              <a:t>Toutefois, si les effectifs</a:t>
            </a:r>
          </a:p>
          <a:p>
            <a:r>
              <a:rPr lang="fr-FR" dirty="0"/>
              <a:t>dans l’enseignement supérieur ont plus que doublé depuis 2005,</a:t>
            </a:r>
          </a:p>
          <a:p>
            <a:r>
              <a:rPr lang="fr-FR" dirty="0"/>
              <a:t>leur poids dans l’apprentissage en 2014 reste en deçà du niveau</a:t>
            </a:r>
          </a:p>
          <a:p>
            <a:r>
              <a:rPr lang="fr-FR" dirty="0"/>
              <a:t>national (27 % contre 34 %).</a:t>
            </a:r>
          </a:p>
          <a:p>
            <a:r>
              <a:rPr lang="fr-FR" dirty="0"/>
              <a:t>Le nombre d’apprentis préparant un diplôme de niveau IV (brevet</a:t>
            </a:r>
          </a:p>
          <a:p>
            <a:r>
              <a:rPr lang="fr-FR" dirty="0"/>
              <a:t>professionnel, baccalauréat professionnel) diminue de plus de 3 %</a:t>
            </a:r>
          </a:p>
          <a:p>
            <a:r>
              <a:rPr lang="fr-FR" dirty="0"/>
              <a:t>par an. Il en est de même pour les apprentis préparant un diplôme</a:t>
            </a:r>
          </a:p>
          <a:p>
            <a:r>
              <a:rPr lang="fr-FR" dirty="0"/>
              <a:t>de niveau V (CAP). Depuis 2008, un quart de l’effectif a disparu,</a:t>
            </a:r>
          </a:p>
          <a:p>
            <a:r>
              <a:rPr lang="fr-FR" dirty="0"/>
              <a:t>phénomène identique à celui que connaît la France en raison notamment</a:t>
            </a:r>
          </a:p>
          <a:p>
            <a:r>
              <a:rPr lang="fr-FR" dirty="0"/>
              <a:t>de la suppression du BEP dans le cadre de la rénovation</a:t>
            </a:r>
          </a:p>
          <a:p>
            <a:r>
              <a:rPr lang="fr-FR" dirty="0"/>
              <a:t>de la voie professionnelle. Leur poids dans l’effectif total reste</a:t>
            </a:r>
          </a:p>
          <a:p>
            <a:r>
              <a:rPr lang="fr-FR" dirty="0"/>
              <a:t>cependant supérieur de 6 points comparé au niveau national.</a:t>
            </a:r>
          </a:p>
          <a:p>
            <a:r>
              <a:rPr lang="fr-FR" dirty="0"/>
              <a:t>L’apprentissage dans le second cycle professionnel (niveaux V et</a:t>
            </a:r>
          </a:p>
          <a:p>
            <a:r>
              <a:rPr lang="fr-FR" dirty="0"/>
              <a:t>IV) représente un tiers de l’effectif total des apprenants.</a:t>
            </a:r>
          </a:p>
          <a:p>
            <a:endParaRPr lang="fr-FR" dirty="0"/>
          </a:p>
          <a:p>
            <a:endParaRPr lang="fr-FR" dirty="0"/>
          </a:p>
          <a:p>
            <a:r>
              <a:rPr lang="fr-FR" b="1" dirty="0"/>
              <a:t>Les apprentis sont formés majoritairement (à près de 65 %) dans des</a:t>
            </a:r>
          </a:p>
          <a:p>
            <a:r>
              <a:rPr lang="fr-FR" b="1" dirty="0"/>
              <a:t>spécialités de production. </a:t>
            </a:r>
            <a:r>
              <a:rPr lang="fr-FR" dirty="0"/>
              <a:t>Les effectifs les plus importants se retrouvent</a:t>
            </a:r>
          </a:p>
          <a:p>
            <a:r>
              <a:rPr lang="fr-FR" dirty="0"/>
              <a:t>dans les secteurs transformations (18,8 %), génie civil-construction-bois</a:t>
            </a:r>
          </a:p>
          <a:p>
            <a:r>
              <a:rPr lang="fr-FR" dirty="0"/>
              <a:t>(17,2 %) et mécanique-électricité-électronique (15,2 %). Ils sont constitués</a:t>
            </a:r>
          </a:p>
          <a:p>
            <a:r>
              <a:rPr lang="fr-FR" dirty="0"/>
              <a:t>en quasi-totalité de garçons, la part des filles dans ces branches ne dépassant</a:t>
            </a:r>
          </a:p>
          <a:p>
            <a:r>
              <a:rPr lang="fr-FR" dirty="0"/>
              <a:t>pas les 11 %. Dans les spécialités de services, ce sont les secteurs</a:t>
            </a:r>
          </a:p>
          <a:p>
            <a:r>
              <a:rPr lang="fr-FR" dirty="0"/>
              <a:t>échanges-gestion et services aux personnes qui comptent les plus gros</a:t>
            </a:r>
          </a:p>
          <a:p>
            <a:r>
              <a:rPr lang="fr-FR" dirty="0"/>
              <a:t>effectifs (17,4 % et 13,7 %). C’est dans ceux-ci que les filles sont les plus</a:t>
            </a:r>
          </a:p>
          <a:p>
            <a:r>
              <a:rPr lang="fr-FR" dirty="0"/>
              <a:t>représentées (67 %), le niveau étant supérieur à la moyenne nationale</a:t>
            </a:r>
          </a:p>
          <a:p>
            <a:r>
              <a:rPr lang="fr-FR" dirty="0"/>
              <a:t>de plus de trois points. Sur l’ensemble des spécialités, la part des filles</a:t>
            </a:r>
          </a:p>
          <a:p>
            <a:r>
              <a:rPr lang="fr-FR" dirty="0"/>
              <a:t>s’élève à 30 %, légèrement en dessous de la moyenne nationale (32 %).</a:t>
            </a:r>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24</a:t>
            </a:fld>
            <a:endParaRPr lang="fr-FR"/>
          </a:p>
        </p:txBody>
      </p:sp>
    </p:spTree>
    <p:extLst>
      <p:ext uri="{BB962C8B-B14F-4D97-AF65-F5344CB8AC3E}">
        <p14:creationId xmlns:p14="http://schemas.microsoft.com/office/powerpoint/2010/main" val="376465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a:t>
            </a:r>
            <a:r>
              <a:rPr lang="fr-FR" dirty="0" smtClean="0"/>
              <a:t>réseau des Chambres de métiers compte 10656 apprentis soit prés du 1/3</a:t>
            </a:r>
            <a:r>
              <a:rPr lang="fr-FR" baseline="0" dirty="0" smtClean="0"/>
              <a:t>  du total des apprentis de la région Nouvelle aquitaine pour 150 diplômes ou certifications</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25</a:t>
            </a:fld>
            <a:endParaRPr lang="fr-FR"/>
          </a:p>
        </p:txBody>
      </p:sp>
    </p:spTree>
    <p:extLst>
      <p:ext uri="{BB962C8B-B14F-4D97-AF65-F5344CB8AC3E}">
        <p14:creationId xmlns:p14="http://schemas.microsoft.com/office/powerpoint/2010/main" val="279474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conclure , la voie de l’apprentissage est une voie de réussite pour les jeunes avec un taux d’insertion nous</a:t>
            </a:r>
            <a:r>
              <a:rPr lang="fr-FR" baseline="0" dirty="0" smtClean="0"/>
              <a:t> venons de le voir, proche de 70% toute filière confondues,</a:t>
            </a:r>
          </a:p>
          <a:p>
            <a:r>
              <a:rPr lang="fr-FR" baseline="0" dirty="0" smtClean="0"/>
              <a:t>L’apprentissage contribue au développement des entreprises et des territoires de la région nouvelle Aquitaine par les 1620 formations et les 941 certifications proposées,</a:t>
            </a:r>
          </a:p>
          <a:p>
            <a:r>
              <a:rPr lang="fr-FR" baseline="0" dirty="0" smtClean="0"/>
              <a:t>C’est la voie de l’excellence symbolisée par les Olympiades des Métiers les </a:t>
            </a:r>
            <a:r>
              <a:rPr lang="fr-FR" baseline="0" dirty="0" err="1" smtClean="0"/>
              <a:t>worldskills</a:t>
            </a:r>
            <a:r>
              <a:rPr lang="fr-FR" baseline="0" dirty="0" smtClean="0"/>
              <a:t> où les jeunes mesurent leur technicité et leur professionnalisme dans plus de 60 métiers,</a:t>
            </a:r>
          </a:p>
          <a:p>
            <a:r>
              <a:rPr lang="fr-FR" baseline="0" dirty="0" smtClean="0"/>
              <a:t>Les finales nationales sont organisées à Bordeaux du 9 au </a:t>
            </a:r>
            <a:r>
              <a:rPr lang="fr-FR" baseline="0" smtClean="0"/>
              <a:t>11 mars 2017 </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26</a:t>
            </a:fld>
            <a:endParaRPr lang="fr-FR"/>
          </a:p>
        </p:txBody>
      </p:sp>
    </p:spTree>
    <p:extLst>
      <p:ext uri="{BB962C8B-B14F-4D97-AF65-F5344CB8AC3E}">
        <p14:creationId xmlns:p14="http://schemas.microsoft.com/office/powerpoint/2010/main" val="80520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socle commun à tous les jeunes de 6 ans à 16 ans,</a:t>
            </a:r>
            <a:r>
              <a:rPr lang="fr-FR" baseline="0" dirty="0" smtClean="0"/>
              <a:t> âge de la scolarité obligatoire,</a:t>
            </a:r>
          </a:p>
          <a:p>
            <a:r>
              <a:rPr lang="fr-FR" baseline="0" dirty="0" smtClean="0"/>
              <a:t>Puis la partition en 2 voies</a:t>
            </a:r>
          </a:p>
          <a:p>
            <a:pPr marL="173302" indent="-173302">
              <a:buFont typeface="Arial" panose="020B0604020202020204" pitchFamily="34" charset="0"/>
              <a:buChar char="•"/>
            </a:pPr>
            <a:r>
              <a:rPr lang="fr-FR" baseline="0" dirty="0" smtClean="0"/>
              <a:t>Filière générale</a:t>
            </a:r>
          </a:p>
          <a:p>
            <a:pPr marL="173302" indent="-173302">
              <a:buFont typeface="Arial" panose="020B0604020202020204" pitchFamily="34" charset="0"/>
              <a:buChar char="•"/>
            </a:pPr>
            <a:r>
              <a:rPr lang="fr-FR" baseline="0" dirty="0" smtClean="0"/>
              <a:t>Filière professionnelle</a:t>
            </a:r>
          </a:p>
          <a:p>
            <a:r>
              <a:rPr lang="fr-FR" baseline="0" dirty="0" smtClean="0"/>
              <a:t>En filière professionnelle la possibilité de suivre sa formation par la vois scolaire ou la voie de l’apprentissage</a:t>
            </a:r>
          </a:p>
          <a:p>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3</a:t>
            </a:fld>
            <a:endParaRPr lang="fr-FR"/>
          </a:p>
        </p:txBody>
      </p:sp>
    </p:spTree>
    <p:extLst>
      <p:ext uri="{BB962C8B-B14F-4D97-AF65-F5344CB8AC3E}">
        <p14:creationId xmlns:p14="http://schemas.microsoft.com/office/powerpoint/2010/main" val="247573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voie</a:t>
            </a:r>
            <a:r>
              <a:rPr lang="fr-FR" baseline="0" dirty="0" smtClean="0"/>
              <a:t> de la formation professionnelle:</a:t>
            </a:r>
          </a:p>
          <a:p>
            <a:pPr marL="173302" indent="-173302">
              <a:buFont typeface="Arial" panose="020B0604020202020204" pitchFamily="34" charset="0"/>
              <a:buChar char="•"/>
            </a:pPr>
            <a:r>
              <a:rPr lang="fr-FR" baseline="0" dirty="0" smtClean="0"/>
              <a:t>Classe préparatoire à l’apprentissage : DIMA </a:t>
            </a:r>
            <a:r>
              <a:rPr lang="fr-FR" b="1" baseline="0" dirty="0" smtClean="0"/>
              <a:t>DISPOSITIF D INITIATION AUX METIERS DE L ARTERNANCE</a:t>
            </a:r>
          </a:p>
          <a:p>
            <a:pPr marL="173302" indent="-173302">
              <a:buFont typeface="Arial" panose="020B0604020202020204" pitchFamily="34" charset="0"/>
              <a:buChar char="•"/>
            </a:pPr>
            <a:r>
              <a:rPr lang="fr-FR" dirty="0" smtClean="0"/>
              <a:t>Classe</a:t>
            </a:r>
            <a:r>
              <a:rPr lang="fr-FR" baseline="0" dirty="0" smtClean="0"/>
              <a:t> de 3</a:t>
            </a:r>
            <a:r>
              <a:rPr lang="fr-FR" baseline="30000" dirty="0" smtClean="0"/>
              <a:t>ème</a:t>
            </a:r>
            <a:r>
              <a:rPr lang="fr-FR" baseline="0" dirty="0" smtClean="0"/>
              <a:t> générale</a:t>
            </a:r>
          </a:p>
          <a:p>
            <a:pPr marL="635439" lvl="1" indent="-173302">
              <a:buFont typeface="Arial" panose="020B0604020202020204" pitchFamily="34" charset="0"/>
              <a:buChar char="•"/>
            </a:pPr>
            <a:r>
              <a:rPr lang="fr-FR" baseline="0" dirty="0" smtClean="0"/>
              <a:t>L’accès se fait ensuite à un CAP un BEP ou une 2</a:t>
            </a:r>
            <a:r>
              <a:rPr lang="fr-FR" baseline="30000" dirty="0" smtClean="0"/>
              <a:t>ème</a:t>
            </a:r>
            <a:r>
              <a:rPr lang="fr-FR" baseline="0" dirty="0" smtClean="0"/>
              <a:t> Bac pro</a:t>
            </a:r>
          </a:p>
          <a:p>
            <a:pPr marL="635439" lvl="1" indent="-173302">
              <a:buFont typeface="Arial" panose="020B0604020202020204" pitchFamily="34" charset="0"/>
              <a:buChar char="•"/>
            </a:pPr>
            <a:r>
              <a:rPr lang="fr-FR" baseline="0" dirty="0" smtClean="0"/>
              <a:t>Puis à vers des formations de </a:t>
            </a:r>
            <a:r>
              <a:rPr lang="fr-FR" baseline="0" dirty="0" err="1" smtClean="0"/>
              <a:t>niveauIV</a:t>
            </a:r>
            <a:r>
              <a:rPr lang="fr-FR" baseline="0" dirty="0" smtClean="0"/>
              <a:t> BTM brevet technique des métiers , BP, BAC pro</a:t>
            </a:r>
          </a:p>
          <a:p>
            <a:pPr marL="635439" lvl="1" indent="-173302">
              <a:buFont typeface="Arial" panose="020B0604020202020204" pitchFamily="34" charset="0"/>
              <a:buChar char="•"/>
            </a:pPr>
            <a:r>
              <a:rPr lang="fr-FR" baseline="0" dirty="0" smtClean="0"/>
              <a:t>Et de niveau III  BMS brevet des métiers supérieur BTS DUT</a:t>
            </a:r>
          </a:p>
          <a:p>
            <a:pPr marL="635439" lvl="1" indent="-173302">
              <a:buFont typeface="Arial" panose="020B0604020202020204" pitchFamily="34" charset="0"/>
              <a:buChar char="•"/>
            </a:pPr>
            <a:endParaRPr lang="fr-FR" baseline="0" dirty="0" smtClean="0"/>
          </a:p>
          <a:p>
            <a:pPr marL="635439" lvl="1" indent="-173302">
              <a:buFont typeface="Arial" panose="020B0604020202020204" pitchFamily="34" charset="0"/>
              <a:buChar char="•"/>
            </a:pPr>
            <a:r>
              <a:rPr lang="fr-FR" baseline="0" dirty="0" smtClean="0"/>
              <a:t>BTM et BMS Titre de l’artisanat très spécifique et spécialisé comme le BTM chocolatier confiseur qui viennent en complément dans une filière où il n’y a pas de </a:t>
            </a:r>
            <a:r>
              <a:rPr lang="fr-FR" baseline="0" dirty="0" err="1" smtClean="0"/>
              <a:t>diplômequi</a:t>
            </a:r>
            <a:r>
              <a:rPr lang="fr-FR" baseline="0" dirty="0" smtClean="0"/>
              <a:t> </a:t>
            </a:r>
            <a:r>
              <a:rPr lang="fr-FR" baseline="0" dirty="0" err="1" smtClean="0"/>
              <a:t>reponde</a:t>
            </a:r>
            <a:r>
              <a:rPr lang="fr-FR" baseline="0" dirty="0" smtClean="0"/>
              <a:t> à la demande de la profession,</a:t>
            </a:r>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4</a:t>
            </a:fld>
            <a:endParaRPr lang="fr-FR"/>
          </a:p>
        </p:txBody>
      </p:sp>
    </p:spTree>
    <p:extLst>
      <p:ext uri="{BB962C8B-B14F-4D97-AF65-F5344CB8AC3E}">
        <p14:creationId xmlns:p14="http://schemas.microsoft.com/office/powerpoint/2010/main" val="263747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Classification par niveau </a:t>
            </a:r>
          </a:p>
          <a:p>
            <a:r>
              <a:rPr lang="fr-FR" dirty="0" smtClean="0"/>
              <a:t>La classification française</a:t>
            </a:r>
            <a:r>
              <a:rPr lang="fr-FR" baseline="0" dirty="0" smtClean="0"/>
              <a:t> va à l’inverse la  classification européenne </a:t>
            </a:r>
          </a:p>
          <a:p>
            <a:r>
              <a:rPr lang="fr-FR" baseline="0" dirty="0" smtClean="0"/>
              <a:t>En France un CAP est de niveau 5 , dans le reste de l’Europe de niveau 3</a:t>
            </a:r>
          </a:p>
          <a:p>
            <a:r>
              <a:rPr lang="fr-FR" baseline="0" dirty="0" smtClean="0"/>
              <a:t>Un niveau III français de type BTS équivaut à un 5 européen,</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5</a:t>
            </a:fld>
            <a:endParaRPr lang="fr-FR"/>
          </a:p>
        </p:txBody>
      </p:sp>
    </p:spTree>
    <p:extLst>
      <p:ext uri="{BB962C8B-B14F-4D97-AF65-F5344CB8AC3E}">
        <p14:creationId xmlns:p14="http://schemas.microsoft.com/office/powerpoint/2010/main" val="325544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L’apprentissage est une formation en alternance qui associe une formation chez un employeur et des enseignements dispensés dans un centre de formation d’apprentis,</a:t>
            </a:r>
          </a:p>
          <a:p>
            <a:r>
              <a:rPr lang="fr-FR" dirty="0" smtClean="0"/>
              <a:t>L’apprentissage permet d’accéder à tous les niveaux</a:t>
            </a:r>
            <a:r>
              <a:rPr lang="fr-FR" baseline="0" dirty="0" smtClean="0"/>
              <a:t> de qualification professionnelle sanctionnée par un diplôme de l’enseignement professionnel du second degré ou supérieur ou un titre homologué.</a:t>
            </a:r>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6</a:t>
            </a:fld>
            <a:endParaRPr lang="fr-FR"/>
          </a:p>
        </p:txBody>
      </p:sp>
    </p:spTree>
    <p:extLst>
      <p:ext uri="{BB962C8B-B14F-4D97-AF65-F5344CB8AC3E}">
        <p14:creationId xmlns:p14="http://schemas.microsoft.com/office/powerpoint/2010/main" val="178247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entrer</a:t>
            </a:r>
            <a:r>
              <a:rPr lang="fr-FR" baseline="0" dirty="0" smtClean="0"/>
              <a:t> plus avant dans cette voie de formation partagée qu’est l’apprentissage, il convient de préciser que la formation se déroule en </a:t>
            </a:r>
            <a:r>
              <a:rPr lang="fr-FR" u="sng" baseline="0" dirty="0" smtClean="0"/>
              <a:t>alternance chez un employeur et dans un centre de formation et comme nous l’avons vu précédemment  l’apprentissage </a:t>
            </a:r>
            <a:r>
              <a:rPr lang="fr-FR" u="none" baseline="0" dirty="0" smtClean="0"/>
              <a:t>permet d’accéder à tous les niveaux de qualification du niveau 5 au niveau 2</a:t>
            </a:r>
            <a:endParaRPr lang="fr-FR" u="none"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7</a:t>
            </a:fld>
            <a:endParaRPr lang="fr-FR"/>
          </a:p>
        </p:txBody>
      </p:sp>
    </p:spTree>
    <p:extLst>
      <p:ext uri="{BB962C8B-B14F-4D97-AF65-F5344CB8AC3E}">
        <p14:creationId xmlns:p14="http://schemas.microsoft.com/office/powerpoint/2010/main" val="382152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8</a:t>
            </a:fld>
            <a:endParaRPr lang="fr-FR"/>
          </a:p>
        </p:txBody>
      </p:sp>
    </p:spTree>
    <p:extLst>
      <p:ext uri="{BB962C8B-B14F-4D97-AF65-F5344CB8AC3E}">
        <p14:creationId xmlns:p14="http://schemas.microsoft.com/office/powerpoint/2010/main" val="10712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40A3F6-72ED-4159-B232-D4B1C0E933E5}" type="slidenum">
              <a:rPr lang="fr-FR" smtClean="0"/>
              <a:t>9</a:t>
            </a:fld>
            <a:endParaRPr lang="fr-FR"/>
          </a:p>
        </p:txBody>
      </p:sp>
    </p:spTree>
    <p:extLst>
      <p:ext uri="{BB962C8B-B14F-4D97-AF65-F5344CB8AC3E}">
        <p14:creationId xmlns:p14="http://schemas.microsoft.com/office/powerpoint/2010/main" val="2626508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71776" y="1641475"/>
            <a:ext cx="3599411" cy="476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116632"/>
            <a:ext cx="8229600" cy="576064"/>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31191447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32C840-333D-4ED7-9630-4B60DE9A54DD}"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17"/>
          <p:cNvSpPr>
            <a:spLocks noChangeArrowheads="1"/>
          </p:cNvSpPr>
          <p:nvPr/>
        </p:nvSpPr>
        <p:spPr bwMode="auto">
          <a:xfrm>
            <a:off x="358775" y="6116639"/>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339787FD-124B-4727-AB25-3665A256C540}" type="slidenum">
              <a:rPr lang="fr-FR" sz="900">
                <a:latin typeface="Verdana" pitchFamily="34" charset="0"/>
                <a:ea typeface="ヒラギノ角ゴ Pro W3" pitchFamily="-92" charset="-128"/>
              </a:rPr>
              <a:pPr/>
              <a:t>‹N°›</a:t>
            </a:fld>
            <a:endParaRPr lang="fr-FR" sz="900">
              <a:latin typeface="Verdana" pitchFamily="34" charset="0"/>
              <a:ea typeface="ヒラギノ角ゴ Pro W3" pitchFamily="-92" charset="-128"/>
            </a:endParaRPr>
          </a:p>
        </p:txBody>
      </p:sp>
      <p:sp>
        <p:nvSpPr>
          <p:cNvPr id="3074" name="Rectangle 2"/>
          <p:cNvSpPr>
            <a:spLocks noGrp="1" noChangeArrowheads="1"/>
          </p:cNvSpPr>
          <p:nvPr>
            <p:ph type="ctrTitle"/>
          </p:nvPr>
        </p:nvSpPr>
        <p:spPr>
          <a:xfrm>
            <a:off x="1043610" y="116633"/>
            <a:ext cx="7197725" cy="576064"/>
          </a:xfrm>
          <a:prstGeom prst="rect">
            <a:avLst/>
          </a:prstGeom>
        </p:spPr>
        <p:txBody>
          <a:bodyPr/>
          <a:lstStyle>
            <a:lvl1pPr>
              <a:defRPr>
                <a:solidFill>
                  <a:schemeClr val="bg1"/>
                </a:solidFill>
              </a:defRPr>
            </a:lvl1pPr>
          </a:lstStyle>
          <a:p>
            <a:r>
              <a:rPr lang="fr-FR" smtClean="0"/>
              <a:t>Modifiez le style du titre</a:t>
            </a:r>
            <a:endParaRPr lang="fr-FR" dirty="0"/>
          </a:p>
        </p:txBody>
      </p:sp>
      <p:sp>
        <p:nvSpPr>
          <p:cNvPr id="3075" name="Rectangle 3"/>
          <p:cNvSpPr>
            <a:spLocks noGrp="1" noChangeArrowheads="1"/>
          </p:cNvSpPr>
          <p:nvPr>
            <p:ph type="subTitle" idx="1"/>
          </p:nvPr>
        </p:nvSpPr>
        <p:spPr>
          <a:xfrm>
            <a:off x="587377" y="2209800"/>
            <a:ext cx="8048625" cy="1752600"/>
          </a:xfrm>
          <a:prstGeom prst="rect">
            <a:avLst/>
          </a:prstGeom>
        </p:spPr>
        <p:txBody>
          <a:bodyPr/>
          <a:lstStyle>
            <a:lvl1pPr marL="0" indent="0" algn="r">
              <a:buFontTx/>
              <a:buNone/>
              <a:defRPr/>
            </a:lvl1pPr>
          </a:lstStyle>
          <a:p>
            <a:r>
              <a:rPr lang="fr-FR" smtClean="0"/>
              <a:t>Modifiez le style des sous-titres du masque</a:t>
            </a:r>
            <a:endParaRPr lang="fr-FR" dirty="0"/>
          </a:p>
        </p:txBody>
      </p:sp>
    </p:spTree>
    <p:extLst>
      <p:ext uri="{BB962C8B-B14F-4D97-AF65-F5344CB8AC3E}">
        <p14:creationId xmlns:p14="http://schemas.microsoft.com/office/powerpoint/2010/main" val="120648049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043610" y="116633"/>
            <a:ext cx="7197725" cy="693961"/>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9645253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116633"/>
            <a:ext cx="7632848" cy="693961"/>
          </a:xfrm>
          <a:prstGeom prst="rect">
            <a:avLst/>
          </a:prstGeom>
        </p:spPr>
        <p:txBody>
          <a:bodyPr/>
          <a:lstStyle/>
          <a:p>
            <a:r>
              <a:rPr lang="fr-FR" smtClean="0"/>
              <a:t>Modifiez le style du titre</a:t>
            </a:r>
            <a:endParaRPr lang="fr-FR" dirty="0"/>
          </a:p>
        </p:txBody>
      </p:sp>
      <p:sp>
        <p:nvSpPr>
          <p:cNvPr id="3" name="Espace réservé du contenu 2"/>
          <p:cNvSpPr>
            <a:spLocks noGrp="1"/>
          </p:cNvSpPr>
          <p:nvPr>
            <p:ph idx="1"/>
          </p:nvPr>
        </p:nvSpPr>
        <p:spPr>
          <a:xfrm>
            <a:off x="683568" y="1412777"/>
            <a:ext cx="8155632" cy="4646559"/>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95711365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a:prstGeom prst="rect">
            <a:avLst/>
          </a:prstGeo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1512965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43610" y="116633"/>
            <a:ext cx="7197725" cy="693961"/>
          </a:xfrm>
          <a:prstGeom prst="rect">
            <a:avLst/>
          </a:prstGeom>
        </p:spPr>
        <p:txBody>
          <a:bodyPr/>
          <a:lstStyle>
            <a:lvl1pPr>
              <a:defRPr sz="2400"/>
            </a:lvl1pPr>
          </a:lstStyle>
          <a:p>
            <a:r>
              <a:rPr lang="fr-FR" smtClean="0"/>
              <a:t>Modifiez le style du titre</a:t>
            </a:r>
            <a:endParaRPr lang="fr-FR" dirty="0"/>
          </a:p>
        </p:txBody>
      </p:sp>
      <p:sp>
        <p:nvSpPr>
          <p:cNvPr id="3" name="Espace réservé du contenu 2"/>
          <p:cNvSpPr>
            <a:spLocks noGrp="1"/>
          </p:cNvSpPr>
          <p:nvPr>
            <p:ph sz="half" idx="1"/>
          </p:nvPr>
        </p:nvSpPr>
        <p:spPr>
          <a:xfrm>
            <a:off x="1295400" y="1752600"/>
            <a:ext cx="36957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3500" y="1752600"/>
            <a:ext cx="36957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55940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0626904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07487655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8262741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8460432" y="5925277"/>
            <a:ext cx="573578" cy="76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Lst>
  <p:transition spd="med">
    <p:fade/>
  </p:transition>
  <p:timing>
    <p:tnLst>
      <p:par>
        <p:cTn id="1" dur="indefinite" restart="never" nodeType="tmRoot"/>
      </p:par>
    </p:tnLst>
  </p:timing>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Verdana" pitchFamily="34" charset="0"/>
          <a:cs typeface="Arial" charset="0"/>
        </a:defRPr>
      </a:lvl2pPr>
      <a:lvl3pPr algn="ctr" rtl="0" eaLnBrk="1" fontAlgn="base" hangingPunct="1">
        <a:spcBef>
          <a:spcPct val="0"/>
        </a:spcBef>
        <a:spcAft>
          <a:spcPct val="0"/>
        </a:spcAft>
        <a:defRPr sz="2800" b="1">
          <a:solidFill>
            <a:schemeClr val="bg1"/>
          </a:solidFill>
          <a:latin typeface="Verdana" pitchFamily="34" charset="0"/>
          <a:cs typeface="Arial" charset="0"/>
        </a:defRPr>
      </a:lvl3pPr>
      <a:lvl4pPr algn="ctr" rtl="0" eaLnBrk="1" fontAlgn="base" hangingPunct="1">
        <a:spcBef>
          <a:spcPct val="0"/>
        </a:spcBef>
        <a:spcAft>
          <a:spcPct val="0"/>
        </a:spcAft>
        <a:defRPr sz="2800" b="1">
          <a:solidFill>
            <a:schemeClr val="bg1"/>
          </a:solidFill>
          <a:latin typeface="Verdana" pitchFamily="34" charset="0"/>
          <a:cs typeface="Arial" charset="0"/>
        </a:defRPr>
      </a:lvl4pPr>
      <a:lvl5pPr algn="ctr" rtl="0" eaLnBrk="1" fontAlgn="base" hangingPunct="1">
        <a:spcBef>
          <a:spcPct val="0"/>
        </a:spcBef>
        <a:spcAft>
          <a:spcPct val="0"/>
        </a:spcAft>
        <a:defRPr sz="2800" b="1">
          <a:solidFill>
            <a:schemeClr val="bg1"/>
          </a:solidFill>
          <a:latin typeface="Verdana" pitchFamily="34" charset="0"/>
          <a:cs typeface="Arial" charset="0"/>
        </a:defRPr>
      </a:lvl5pPr>
      <a:lvl6pPr marL="457200" algn="r" rtl="0" eaLnBrk="1" fontAlgn="base" hangingPunct="1">
        <a:spcBef>
          <a:spcPct val="0"/>
        </a:spcBef>
        <a:spcAft>
          <a:spcPct val="0"/>
        </a:spcAft>
        <a:defRPr sz="2800" b="1">
          <a:solidFill>
            <a:srgbClr val="73001E"/>
          </a:solidFill>
          <a:latin typeface="Verdana" pitchFamily="34" charset="0"/>
          <a:cs typeface="Arial" charset="0"/>
        </a:defRPr>
      </a:lvl6pPr>
      <a:lvl7pPr marL="914400" algn="r" rtl="0" eaLnBrk="1" fontAlgn="base" hangingPunct="1">
        <a:spcBef>
          <a:spcPct val="0"/>
        </a:spcBef>
        <a:spcAft>
          <a:spcPct val="0"/>
        </a:spcAft>
        <a:defRPr sz="2800" b="1">
          <a:solidFill>
            <a:srgbClr val="73001E"/>
          </a:solidFill>
          <a:latin typeface="Verdana" pitchFamily="34" charset="0"/>
          <a:cs typeface="Arial" charset="0"/>
        </a:defRPr>
      </a:lvl7pPr>
      <a:lvl8pPr marL="1371600" algn="r" rtl="0" eaLnBrk="1" fontAlgn="base" hangingPunct="1">
        <a:spcBef>
          <a:spcPct val="0"/>
        </a:spcBef>
        <a:spcAft>
          <a:spcPct val="0"/>
        </a:spcAft>
        <a:defRPr sz="2800" b="1">
          <a:solidFill>
            <a:srgbClr val="73001E"/>
          </a:solidFill>
          <a:latin typeface="Verdana" pitchFamily="34" charset="0"/>
          <a:cs typeface="Arial" charset="0"/>
        </a:defRPr>
      </a:lvl8pPr>
      <a:lvl9pPr marL="1828800" algn="r" rtl="0" eaLnBrk="1" fontAlgn="base" hangingPunct="1">
        <a:spcBef>
          <a:spcPct val="0"/>
        </a:spcBef>
        <a:spcAft>
          <a:spcPct val="0"/>
        </a:spcAft>
        <a:defRPr sz="2800" b="1">
          <a:solidFill>
            <a:srgbClr val="73001E"/>
          </a:solidFill>
          <a:latin typeface="Verdana" pitchFamily="34" charset="0"/>
          <a:cs typeface="Arial" charset="0"/>
        </a:defRPr>
      </a:lvl9pPr>
    </p:titleStyle>
    <p:bodyStyle>
      <a:lvl1pPr marL="342900" indent="-342900" algn="l" rtl="0" eaLnBrk="1" fontAlgn="base" hangingPunct="1">
        <a:spcBef>
          <a:spcPct val="20000"/>
        </a:spcBef>
        <a:spcAft>
          <a:spcPct val="0"/>
        </a:spcAft>
        <a:buChar char="•"/>
        <a:defRPr sz="2400" b="1">
          <a:solidFill>
            <a:srgbClr val="C00000"/>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2.gi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0" y="-4234632"/>
            <a:ext cx="4572000" cy="369332"/>
          </a:xfrm>
          <a:prstGeom prst="rect">
            <a:avLst/>
          </a:prstGeom>
        </p:spPr>
        <p:txBody>
          <a:bodyPr>
            <a:spAutoFit/>
          </a:bodyPr>
          <a:lstStyle/>
          <a:p>
            <a:r>
              <a:rPr lang="fr-FR" dirty="0" smtClean="0"/>
              <a:t>.</a:t>
            </a:r>
            <a:endParaRPr lang="fr-FR" dirty="0"/>
          </a:p>
        </p:txBody>
      </p:sp>
      <p:sp>
        <p:nvSpPr>
          <p:cNvPr id="2" name="ZoneTexte 1"/>
          <p:cNvSpPr txBox="1"/>
          <p:nvPr/>
        </p:nvSpPr>
        <p:spPr>
          <a:xfrm>
            <a:off x="1607320" y="1563756"/>
            <a:ext cx="6574656" cy="2369880"/>
          </a:xfrm>
          <a:prstGeom prst="rect">
            <a:avLst/>
          </a:prstGeom>
          <a:noFill/>
        </p:spPr>
        <p:txBody>
          <a:bodyPr wrap="square" rtlCol="0">
            <a:spAutoFit/>
          </a:bodyPr>
          <a:lstStyle/>
          <a:p>
            <a:pPr algn="ctr"/>
            <a:r>
              <a:rPr lang="fr-FR" sz="2800" b="1" dirty="0" smtClean="0"/>
              <a:t>COMMUNAUTE DE PRATIQUES</a:t>
            </a:r>
          </a:p>
          <a:p>
            <a:pPr algn="ctr"/>
            <a:r>
              <a:rPr lang="fr-FR" sz="2800" b="1" dirty="0" smtClean="0"/>
              <a:t> </a:t>
            </a:r>
          </a:p>
          <a:p>
            <a:pPr algn="ctr"/>
            <a:r>
              <a:rPr lang="fr-FR" sz="2800" b="1" dirty="0" smtClean="0"/>
              <a:t>23, 24 et 25 novembre 2016</a:t>
            </a:r>
          </a:p>
          <a:p>
            <a:pPr algn="ctr"/>
            <a:endParaRPr lang="fr-FR" sz="2800" b="1" dirty="0"/>
          </a:p>
          <a:p>
            <a:pPr algn="ctr"/>
            <a:endParaRPr lang="fr-FR" dirty="0" smtClean="0"/>
          </a:p>
          <a:p>
            <a:pPr algn="ct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64" y="4573839"/>
            <a:ext cx="2363910" cy="71483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274" y="4549342"/>
            <a:ext cx="1172817" cy="71513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3953" y="4579134"/>
            <a:ext cx="2165743" cy="655548"/>
          </a:xfrm>
          <a:prstGeom prst="rect">
            <a:avLst/>
          </a:prstGeom>
        </p:spPr>
      </p:pic>
      <p:pic>
        <p:nvPicPr>
          <p:cNvPr id="5124" name="Picture 4"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582" y="4508108"/>
            <a:ext cx="1794234" cy="7805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fficher l'image d'orig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1976" y="4508108"/>
            <a:ext cx="785329" cy="7976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fld id="{0A32C840-333D-4ED7-9630-4B60DE9A54DD}" type="slidenum">
              <a:rPr lang="fr-FR" smtClean="0"/>
              <a:t>1</a:t>
            </a:fld>
            <a:endParaRPr lang="fr-FR"/>
          </a:p>
        </p:txBody>
      </p:sp>
    </p:spTree>
    <p:extLst>
      <p:ext uri="{BB962C8B-B14F-4D97-AF65-F5344CB8AC3E}">
        <p14:creationId xmlns:p14="http://schemas.microsoft.com/office/powerpoint/2010/main" val="271244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Dispositifs pour trouver un contrat en Chambre de métiers et de l’Artisanat</a:t>
            </a:r>
            <a:endParaRPr lang="fr-FR" dirty="0"/>
          </a:p>
        </p:txBody>
      </p:sp>
      <p:sp>
        <p:nvSpPr>
          <p:cNvPr id="3" name="ZoneTexte 2"/>
          <p:cNvSpPr txBox="1"/>
          <p:nvPr/>
        </p:nvSpPr>
        <p:spPr>
          <a:xfrm>
            <a:off x="1043610" y="1450684"/>
            <a:ext cx="7102863" cy="3939540"/>
          </a:xfrm>
          <a:prstGeom prst="rect">
            <a:avLst/>
          </a:prstGeom>
          <a:noFill/>
        </p:spPr>
        <p:txBody>
          <a:bodyPr wrap="square" rtlCol="0">
            <a:spAutoFit/>
          </a:bodyPr>
          <a:lstStyle/>
          <a:p>
            <a:pPr marL="342900" indent="-342900">
              <a:buBlip>
                <a:blip r:embed="rId3"/>
              </a:buBlip>
            </a:pPr>
            <a:r>
              <a:rPr lang="fr-FR" sz="2400" b="1" dirty="0" smtClean="0"/>
              <a:t>PREPA : </a:t>
            </a:r>
            <a:r>
              <a:rPr lang="fr-FR" sz="2400" dirty="0" smtClean="0"/>
              <a:t>Parcours Régional de Préparation </a:t>
            </a:r>
          </a:p>
          <a:p>
            <a:r>
              <a:rPr lang="fr-FR" sz="2400" dirty="0" smtClean="0"/>
              <a:t>à l’Apprentissage</a:t>
            </a:r>
          </a:p>
          <a:p>
            <a:endParaRPr lang="fr-FR" sz="800" dirty="0" smtClean="0"/>
          </a:p>
          <a:p>
            <a:pPr marL="342900" indent="-342900">
              <a:buBlip>
                <a:blip r:embed="rId3"/>
              </a:buBlip>
            </a:pPr>
            <a:r>
              <a:rPr lang="fr-FR" sz="2400" b="1" dirty="0" smtClean="0"/>
              <a:t>DIMA </a:t>
            </a:r>
          </a:p>
          <a:p>
            <a:endParaRPr lang="fr-FR" sz="800" dirty="0" smtClean="0"/>
          </a:p>
          <a:p>
            <a:endParaRPr lang="fr-FR" sz="800" b="1" dirty="0" smtClean="0"/>
          </a:p>
          <a:p>
            <a:pPr marL="342900" indent="-342900">
              <a:buBlip>
                <a:blip r:embed="rId3"/>
              </a:buBlip>
            </a:pPr>
            <a:r>
              <a:rPr lang="fr-FR" sz="2400" b="1" dirty="0" err="1" smtClean="0"/>
              <a:t>Pass</a:t>
            </a:r>
            <a:r>
              <a:rPr lang="fr-FR" sz="2400" b="1" dirty="0" smtClean="0"/>
              <a:t> Métiers</a:t>
            </a:r>
          </a:p>
          <a:p>
            <a:pPr marL="285750" indent="-285750">
              <a:buBlip>
                <a:blip r:embed="rId3"/>
              </a:buBlip>
            </a:pPr>
            <a:endParaRPr lang="fr-FR" sz="800" b="1" dirty="0" smtClean="0"/>
          </a:p>
          <a:p>
            <a:pPr marL="342900" indent="-342900">
              <a:buBlip>
                <a:blip r:embed="rId3"/>
              </a:buBlip>
            </a:pPr>
            <a:r>
              <a:rPr lang="fr-FR" sz="2400" b="1" dirty="0"/>
              <a:t>La bourse de </a:t>
            </a:r>
            <a:r>
              <a:rPr lang="fr-FR" sz="2400" b="1" dirty="0" smtClean="0"/>
              <a:t>l’alternance</a:t>
            </a:r>
          </a:p>
          <a:p>
            <a:pPr marL="285750" indent="-285750">
              <a:buBlip>
                <a:blip r:embed="rId3"/>
              </a:buBlip>
            </a:pPr>
            <a:endParaRPr lang="fr-FR" sz="800" b="1" dirty="0" smtClean="0"/>
          </a:p>
          <a:p>
            <a:pPr marL="285750" indent="-285750">
              <a:buBlip>
                <a:blip r:embed="rId3"/>
              </a:buBlip>
            </a:pPr>
            <a:endParaRPr lang="fr-FR" sz="800" b="1" dirty="0" smtClean="0"/>
          </a:p>
          <a:p>
            <a:pPr marL="342900" indent="-342900">
              <a:buBlip>
                <a:blip r:embed="rId3"/>
              </a:buBlip>
            </a:pPr>
            <a:r>
              <a:rPr lang="fr-FR" sz="2400" b="1" dirty="0" smtClean="0"/>
              <a:t>Les Mercredis de l’Alternance</a:t>
            </a:r>
          </a:p>
          <a:p>
            <a:pPr marL="285750" indent="-285750">
              <a:buBlip>
                <a:blip r:embed="rId3"/>
              </a:buBlip>
            </a:pPr>
            <a:endParaRPr lang="fr-FR" sz="800" b="1" dirty="0" smtClean="0"/>
          </a:p>
          <a:p>
            <a:pPr marL="342900" indent="-342900">
              <a:buBlip>
                <a:blip r:embed="rId3"/>
              </a:buBlip>
            </a:pPr>
            <a:r>
              <a:rPr lang="fr-FR" sz="2400" b="1" dirty="0" smtClean="0"/>
              <a:t>CAP Artisanat </a:t>
            </a:r>
          </a:p>
          <a:p>
            <a:pPr marL="285750" indent="-285750">
              <a:buBlip>
                <a:blip r:embed="rId3"/>
              </a:buBlip>
            </a:pPr>
            <a:endParaRPr lang="fr-FR" sz="800" b="1" dirty="0"/>
          </a:p>
          <a:p>
            <a:endParaRPr lang="fr-FR" dirty="0"/>
          </a:p>
        </p:txBody>
      </p:sp>
    </p:spTree>
    <p:extLst>
      <p:ext uri="{BB962C8B-B14F-4D97-AF65-F5344CB8AC3E}">
        <p14:creationId xmlns:p14="http://schemas.microsoft.com/office/powerpoint/2010/main" val="127942672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ENTRER EN APPRENTISSAGE</a:t>
            </a:r>
            <a:br>
              <a:rPr lang="fr-FR" dirty="0"/>
            </a:br>
            <a:endParaRPr lang="fr-FR" dirty="0"/>
          </a:p>
        </p:txBody>
      </p:sp>
      <p:sp>
        <p:nvSpPr>
          <p:cNvPr id="3" name="Espace réservé du contenu 2"/>
          <p:cNvSpPr>
            <a:spLocks noGrp="1"/>
          </p:cNvSpPr>
          <p:nvPr>
            <p:ph idx="1"/>
          </p:nvPr>
        </p:nvSpPr>
        <p:spPr>
          <a:xfrm>
            <a:off x="344383" y="1412777"/>
            <a:ext cx="8906495" cy="4646559"/>
          </a:xfrm>
        </p:spPr>
        <p:txBody>
          <a:bodyPr/>
          <a:lstStyle/>
          <a:p>
            <a:pPr marL="0" indent="0" algn="ctr">
              <a:buNone/>
            </a:pPr>
            <a:endParaRPr lang="fr-FR" dirty="0" smtClean="0">
              <a:solidFill>
                <a:schemeClr val="tx1"/>
              </a:solidFill>
            </a:endParaRPr>
          </a:p>
          <a:p>
            <a:pPr marL="0" indent="0" algn="ctr">
              <a:buNone/>
            </a:pPr>
            <a:r>
              <a:rPr lang="fr-FR" dirty="0" smtClean="0">
                <a:solidFill>
                  <a:schemeClr val="tx1"/>
                </a:solidFill>
              </a:rPr>
              <a:t>Se rapprocher du Centre de Formation d’Apprentis</a:t>
            </a:r>
          </a:p>
          <a:p>
            <a:pPr marL="0" indent="0" algn="ctr">
              <a:buNone/>
            </a:pPr>
            <a:r>
              <a:rPr lang="fr-FR" dirty="0" smtClean="0">
                <a:solidFill>
                  <a:schemeClr val="tx1"/>
                </a:solidFill>
              </a:rPr>
              <a:t> CFA</a:t>
            </a:r>
          </a:p>
          <a:p>
            <a:pPr marL="0" indent="0" algn="ctr">
              <a:buNone/>
            </a:pPr>
            <a:endParaRPr lang="fr-FR" dirty="0" smtClean="0"/>
          </a:p>
          <a:p>
            <a:pPr marL="457200" lvl="1" indent="0">
              <a:buNone/>
            </a:pPr>
            <a:r>
              <a:rPr lang="fr-FR" dirty="0" smtClean="0"/>
              <a:t>Demander un dossier d’inscription</a:t>
            </a:r>
          </a:p>
          <a:p>
            <a:pPr marL="457200" lvl="1" indent="0">
              <a:buNone/>
            </a:pPr>
            <a:endParaRPr lang="fr-FR" dirty="0" smtClean="0"/>
          </a:p>
          <a:p>
            <a:pPr lvl="2">
              <a:buFont typeface="Wingdings" panose="05000000000000000000" pitchFamily="2" charset="2"/>
              <a:buChar char="Ø"/>
            </a:pPr>
            <a:r>
              <a:rPr lang="fr-FR" dirty="0" smtClean="0"/>
              <a:t>Inscription définitive quand le CFA reçoit le contrat signé de l’employeur et de l’apprenti</a:t>
            </a:r>
            <a:endParaRPr lang="fr-FR" dirty="0"/>
          </a:p>
        </p:txBody>
      </p:sp>
    </p:spTree>
    <p:extLst>
      <p:ext uri="{BB962C8B-B14F-4D97-AF65-F5344CB8AC3E}">
        <p14:creationId xmlns:p14="http://schemas.microsoft.com/office/powerpoint/2010/main" val="310982646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072" y="0"/>
            <a:ext cx="8229600" cy="938152"/>
          </a:xfrm>
        </p:spPr>
        <p:txBody>
          <a:bodyPr>
            <a:normAutofit fontScale="90000"/>
          </a:bodyPr>
          <a:lstStyle/>
          <a:p>
            <a:r>
              <a:rPr lang="fr-FR" dirty="0" smtClean="0"/>
              <a:t/>
            </a:r>
            <a:br>
              <a:rPr lang="fr-FR" dirty="0" smtClean="0"/>
            </a:br>
            <a:r>
              <a:rPr lang="fr-FR" dirty="0" smtClean="0"/>
              <a:t>ALTERNANCE  CFA-ENTREPRISE</a:t>
            </a:r>
            <a:br>
              <a:rPr lang="fr-FR" dirty="0" smtClean="0"/>
            </a:br>
            <a:r>
              <a:rPr lang="fr-FR" dirty="0"/>
              <a:t/>
            </a:r>
            <a:br>
              <a:rPr lang="fr-FR" dirty="0"/>
            </a:br>
            <a:endParaRPr lang="fr-FR" dirty="0"/>
          </a:p>
        </p:txBody>
      </p:sp>
      <p:sp>
        <p:nvSpPr>
          <p:cNvPr id="3" name="Espace réservé du contenu 2"/>
          <p:cNvSpPr>
            <a:spLocks noGrp="1"/>
          </p:cNvSpPr>
          <p:nvPr>
            <p:ph idx="1"/>
          </p:nvPr>
        </p:nvSpPr>
        <p:spPr>
          <a:xfrm>
            <a:off x="374072" y="1615217"/>
            <a:ext cx="8769928" cy="4191817"/>
          </a:xfrm>
        </p:spPr>
        <p:txBody>
          <a:bodyPr>
            <a:normAutofit/>
          </a:bodyPr>
          <a:lstStyle/>
          <a:p>
            <a:pPr marL="541338" indent="-458788">
              <a:buBlip>
                <a:blip r:embed="rId3"/>
              </a:buBlip>
            </a:pPr>
            <a:r>
              <a:rPr lang="fr-FR" sz="1800" dirty="0" smtClean="0">
                <a:solidFill>
                  <a:schemeClr val="tx1"/>
                </a:solidFill>
              </a:rPr>
              <a:t>Temps de formation en CFA : </a:t>
            </a:r>
          </a:p>
          <a:p>
            <a:pPr lvl="3">
              <a:buFont typeface="Arial" panose="020B0604020202020204" pitchFamily="34" charset="0"/>
              <a:buChar char="•"/>
            </a:pPr>
            <a:r>
              <a:rPr lang="fr-FR" dirty="0" smtClean="0"/>
              <a:t>35 heures/hebdomadaires</a:t>
            </a:r>
          </a:p>
          <a:p>
            <a:pPr lvl="3">
              <a:buFont typeface="Arial" panose="020B0604020202020204" pitchFamily="34" charset="0"/>
              <a:buChar char="•"/>
            </a:pPr>
            <a:r>
              <a:rPr lang="fr-FR" dirty="0" smtClean="0"/>
              <a:t>420 h/an au moins, selon le diplôme préparé</a:t>
            </a:r>
          </a:p>
          <a:p>
            <a:pPr lvl="3">
              <a:buFont typeface="Arial" panose="020B0604020202020204" pitchFamily="34" charset="0"/>
              <a:buChar char="•"/>
            </a:pPr>
            <a:endParaRPr lang="fr-FR" dirty="0" smtClean="0"/>
          </a:p>
          <a:p>
            <a:pPr marL="549275" lvl="2" indent="-457200">
              <a:buBlip>
                <a:blip r:embed="rId3"/>
              </a:buBlip>
            </a:pPr>
            <a:r>
              <a:rPr lang="fr-FR" b="1" dirty="0" smtClean="0"/>
              <a:t>Contenu de  </a:t>
            </a:r>
            <a:r>
              <a:rPr lang="fr-FR" b="1" dirty="0"/>
              <a:t>formation en CFA </a:t>
            </a:r>
            <a:r>
              <a:rPr lang="fr-FR" b="1" dirty="0" smtClean="0"/>
              <a:t>:</a:t>
            </a:r>
          </a:p>
          <a:p>
            <a:pPr marL="1724025" lvl="6" indent="-285750">
              <a:buFont typeface="Arial" panose="020B0604020202020204" pitchFamily="34" charset="0"/>
              <a:buChar char="•"/>
            </a:pPr>
            <a:r>
              <a:rPr lang="fr-FR" dirty="0" smtClean="0"/>
              <a:t>Enseignement général</a:t>
            </a:r>
          </a:p>
          <a:p>
            <a:pPr marL="1724025" lvl="6" indent="-285750">
              <a:buFont typeface="Arial" panose="020B0604020202020204" pitchFamily="34" charset="0"/>
              <a:buChar char="•"/>
            </a:pPr>
            <a:r>
              <a:rPr lang="fr-FR" dirty="0" smtClean="0"/>
              <a:t>Enseignement professionnel</a:t>
            </a:r>
          </a:p>
          <a:p>
            <a:pPr marL="1538288" lvl="6" indent="-95250">
              <a:buFont typeface="Arial" panose="020B0604020202020204" pitchFamily="34" charset="0"/>
              <a:buChar char="•"/>
            </a:pPr>
            <a:r>
              <a:rPr lang="fr-FR" dirty="0" smtClean="0"/>
              <a:t>  Enseignement au CFA est réutilisé en entreprise</a:t>
            </a:r>
          </a:p>
          <a:p>
            <a:pPr marL="1365250" lvl="6" indent="-285750">
              <a:buBlip>
                <a:blip r:embed="rId3"/>
              </a:buBlip>
            </a:pPr>
            <a:endParaRPr lang="fr-FR" dirty="0" smtClean="0"/>
          </a:p>
          <a:p>
            <a:pPr marL="471488" lvl="5" indent="-285750">
              <a:buBlip>
                <a:blip r:embed="rId3"/>
              </a:buBlip>
            </a:pPr>
            <a:r>
              <a:rPr lang="fr-FR" b="1" dirty="0"/>
              <a:t> </a:t>
            </a:r>
            <a:r>
              <a:rPr lang="fr-FR" b="1" dirty="0" smtClean="0"/>
              <a:t> Parcours aménagé</a:t>
            </a:r>
          </a:p>
          <a:p>
            <a:pPr marL="981075" lvl="5" indent="0">
              <a:buNone/>
            </a:pPr>
            <a:endParaRPr lang="fr-FR" dirty="0"/>
          </a:p>
          <a:p>
            <a:pPr marL="0" lvl="5" indent="0">
              <a:buNone/>
            </a:pPr>
            <a:r>
              <a:rPr lang="fr-FR" dirty="0" smtClean="0"/>
              <a:t>Absence au CFA = absence en entreprise</a:t>
            </a:r>
            <a:endParaRPr lang="fr-FR" dirty="0"/>
          </a:p>
        </p:txBody>
      </p:sp>
    </p:spTree>
    <p:extLst>
      <p:ext uri="{BB962C8B-B14F-4D97-AF65-F5344CB8AC3E}">
        <p14:creationId xmlns:p14="http://schemas.microsoft.com/office/powerpoint/2010/main" val="111148095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ALTERNANCE</a:t>
            </a:r>
            <a:br>
              <a:rPr lang="fr-FR" dirty="0"/>
            </a:br>
            <a:r>
              <a:rPr lang="fr-FR" dirty="0"/>
              <a:t>CFA-ENTREPRISE</a:t>
            </a:r>
          </a:p>
        </p:txBody>
      </p:sp>
      <p:sp>
        <p:nvSpPr>
          <p:cNvPr id="3" name="Espace réservé du contenu 2"/>
          <p:cNvSpPr>
            <a:spLocks noGrp="1"/>
          </p:cNvSpPr>
          <p:nvPr>
            <p:ph idx="1"/>
          </p:nvPr>
        </p:nvSpPr>
        <p:spPr>
          <a:xfrm>
            <a:off x="457200" y="1600200"/>
            <a:ext cx="8229600" cy="5012635"/>
          </a:xfrm>
        </p:spPr>
        <p:txBody>
          <a:bodyPr/>
          <a:lstStyle/>
          <a:p>
            <a:pPr marL="0" indent="0">
              <a:buNone/>
            </a:pPr>
            <a:r>
              <a:rPr lang="fr-FR" dirty="0" smtClean="0">
                <a:solidFill>
                  <a:schemeClr val="tx1"/>
                </a:solidFill>
              </a:rPr>
              <a:t>Périodes en entreprise</a:t>
            </a:r>
          </a:p>
          <a:p>
            <a:pPr marL="0" indent="0">
              <a:buNone/>
            </a:pPr>
            <a:r>
              <a:rPr lang="fr-FR" dirty="0" smtClean="0">
                <a:solidFill>
                  <a:schemeClr val="tx1"/>
                </a:solidFill>
              </a:rPr>
              <a:t> </a:t>
            </a:r>
            <a:endParaRPr lang="fr-FR" dirty="0">
              <a:solidFill>
                <a:schemeClr val="tx1"/>
              </a:solidFill>
            </a:endParaRPr>
          </a:p>
          <a:p>
            <a:pPr lvl="2">
              <a:buBlip>
                <a:blip r:embed="rId3"/>
              </a:buBlip>
            </a:pPr>
            <a:r>
              <a:rPr lang="fr-FR" dirty="0" smtClean="0"/>
              <a:t>Participation à la formation de l’apprenti</a:t>
            </a:r>
          </a:p>
          <a:p>
            <a:pPr lvl="2">
              <a:buBlip>
                <a:blip r:embed="rId3"/>
              </a:buBlip>
            </a:pPr>
            <a:r>
              <a:rPr lang="fr-FR" dirty="0" smtClean="0"/>
              <a:t>Transmission de savoir-faire </a:t>
            </a:r>
          </a:p>
          <a:p>
            <a:pPr lvl="2">
              <a:buBlip>
                <a:blip r:embed="rId3"/>
              </a:buBlip>
            </a:pPr>
            <a:r>
              <a:rPr lang="fr-FR" dirty="0"/>
              <a:t>Travail </a:t>
            </a:r>
            <a:r>
              <a:rPr lang="fr-FR" dirty="0" smtClean="0"/>
              <a:t>productif</a:t>
            </a:r>
          </a:p>
          <a:p>
            <a:pPr marL="914400" lvl="2" indent="0">
              <a:buNone/>
            </a:pPr>
            <a:endParaRPr lang="fr-FR" dirty="0" smtClean="0"/>
          </a:p>
          <a:p>
            <a:pPr marL="357188" lvl="2" indent="0">
              <a:buNone/>
            </a:pPr>
            <a:r>
              <a:rPr lang="fr-FR" dirty="0" smtClean="0"/>
              <a:t>L’expérience en entreprise est réutilisée au CFA</a:t>
            </a:r>
          </a:p>
          <a:p>
            <a:pPr marL="357188" lvl="2" indent="0">
              <a:buNone/>
            </a:pPr>
            <a:endParaRPr lang="fr-FR" dirty="0" smtClean="0"/>
          </a:p>
          <a:p>
            <a:pPr marL="914400" lvl="2" indent="0">
              <a:buNone/>
            </a:pPr>
            <a:r>
              <a:rPr lang="fr-FR" dirty="0" smtClean="0"/>
              <a:t>Employeur est qualifié de Maître d’Apprentissage</a:t>
            </a:r>
          </a:p>
          <a:p>
            <a:pPr marL="914400" lvl="2" indent="0">
              <a:buNone/>
            </a:pPr>
            <a:endParaRPr lang="fr-FR" dirty="0"/>
          </a:p>
          <a:p>
            <a:pPr marL="914400" lvl="2" indent="0">
              <a:buNone/>
            </a:pPr>
            <a:r>
              <a:rPr lang="fr-FR" dirty="0" smtClean="0"/>
              <a:t>L’entreprise veille  que les cours au CFA sont suivis par l’apprenti</a:t>
            </a:r>
          </a:p>
          <a:p>
            <a:pPr lvl="2"/>
            <a:endParaRPr lang="fr-FR" dirty="0"/>
          </a:p>
        </p:txBody>
      </p:sp>
    </p:spTree>
    <p:extLst>
      <p:ext uri="{BB962C8B-B14F-4D97-AF65-F5344CB8AC3E}">
        <p14:creationId xmlns:p14="http://schemas.microsoft.com/office/powerpoint/2010/main" val="244831467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Apprentissage et mobilité </a:t>
            </a:r>
            <a:endParaRPr lang="fr-FR" dirty="0"/>
          </a:p>
        </p:txBody>
      </p:sp>
      <p:sp>
        <p:nvSpPr>
          <p:cNvPr id="3" name="Espace réservé du contenu 2"/>
          <p:cNvSpPr>
            <a:spLocks noGrp="1"/>
          </p:cNvSpPr>
          <p:nvPr>
            <p:ph idx="1"/>
          </p:nvPr>
        </p:nvSpPr>
        <p:spPr>
          <a:xfrm>
            <a:off x="475013" y="1412777"/>
            <a:ext cx="8364187" cy="4646559"/>
          </a:xfrm>
        </p:spPr>
        <p:txBody>
          <a:bodyPr/>
          <a:lstStyle/>
          <a:p>
            <a:pPr marL="0" indent="0" algn="ctr">
              <a:buNone/>
            </a:pPr>
            <a:r>
              <a:rPr lang="fr-FR" dirty="0" smtClean="0">
                <a:solidFill>
                  <a:schemeClr val="tx1"/>
                </a:solidFill>
              </a:rPr>
              <a:t>Le CFA organise la mobilité des apprentis dans le cadre d’Erasmus +</a:t>
            </a:r>
          </a:p>
          <a:p>
            <a:pPr marL="0" indent="0">
              <a:buNone/>
            </a:pPr>
            <a:endParaRPr lang="fr-FR" b="0" dirty="0" smtClean="0">
              <a:solidFill>
                <a:schemeClr val="tx1"/>
              </a:solidFill>
            </a:endParaRPr>
          </a:p>
          <a:p>
            <a:pPr>
              <a:buBlip>
                <a:blip r:embed="rId3"/>
              </a:buBlip>
            </a:pPr>
            <a:r>
              <a:rPr lang="fr-FR" b="0" dirty="0" smtClean="0">
                <a:solidFill>
                  <a:schemeClr val="tx1"/>
                </a:solidFill>
              </a:rPr>
              <a:t>Stage dans une entreprise ou un Centre de formation en Europe</a:t>
            </a:r>
          </a:p>
          <a:p>
            <a:pPr marL="0" indent="0">
              <a:buNone/>
            </a:pPr>
            <a:endParaRPr lang="fr-FR" b="0" dirty="0" smtClean="0">
              <a:solidFill>
                <a:schemeClr val="tx1"/>
              </a:solidFill>
            </a:endParaRPr>
          </a:p>
          <a:p>
            <a:pPr>
              <a:buBlip>
                <a:blip r:embed="rId3"/>
              </a:buBlip>
            </a:pPr>
            <a:r>
              <a:rPr lang="fr-FR" b="0" dirty="0" smtClean="0">
                <a:solidFill>
                  <a:schemeClr val="tx1"/>
                </a:solidFill>
              </a:rPr>
              <a:t>Durée de 2 semaines à 12 mois</a:t>
            </a:r>
          </a:p>
          <a:p>
            <a:pPr marL="0" indent="0">
              <a:buNone/>
            </a:pPr>
            <a:endParaRPr lang="fr-FR" b="0" dirty="0" smtClean="0">
              <a:solidFill>
                <a:schemeClr val="tx1"/>
              </a:solidFill>
            </a:endParaRPr>
          </a:p>
          <a:p>
            <a:pPr>
              <a:buBlip>
                <a:blip r:embed="rId3"/>
              </a:buBlip>
            </a:pPr>
            <a:r>
              <a:rPr lang="fr-FR" b="0" dirty="0" smtClean="0">
                <a:solidFill>
                  <a:schemeClr val="tx1"/>
                </a:solidFill>
              </a:rPr>
              <a:t>Le contrat de travail </a:t>
            </a:r>
            <a:r>
              <a:rPr lang="fr-FR" b="0" smtClean="0">
                <a:solidFill>
                  <a:schemeClr val="tx1"/>
                </a:solidFill>
              </a:rPr>
              <a:t>est </a:t>
            </a:r>
            <a:r>
              <a:rPr lang="fr-FR" b="0" smtClean="0">
                <a:solidFill>
                  <a:schemeClr val="tx1"/>
                </a:solidFill>
              </a:rPr>
              <a:t>maintenu </a:t>
            </a:r>
            <a:r>
              <a:rPr lang="fr-FR" b="0" dirty="0" smtClean="0">
                <a:solidFill>
                  <a:schemeClr val="tx1"/>
                </a:solidFill>
              </a:rPr>
              <a:t>avec l’entreprise française</a:t>
            </a:r>
            <a:endParaRPr lang="fr-FR" b="0" dirty="0">
              <a:solidFill>
                <a:schemeClr val="tx1"/>
              </a:solidFill>
            </a:endParaRPr>
          </a:p>
        </p:txBody>
      </p:sp>
    </p:spTree>
    <p:extLst>
      <p:ext uri="{BB962C8B-B14F-4D97-AF65-F5344CB8AC3E}">
        <p14:creationId xmlns:p14="http://schemas.microsoft.com/office/powerpoint/2010/main" val="80304036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922" y="274638"/>
            <a:ext cx="8229600" cy="801814"/>
          </a:xfrm>
        </p:spPr>
        <p:txBody>
          <a:bodyPr>
            <a:normAutofit fontScale="90000"/>
          </a:bodyPr>
          <a:lstStyle/>
          <a:p>
            <a:r>
              <a:rPr lang="fr-FR" dirty="0" smtClean="0"/>
              <a:t>APPRENTI</a:t>
            </a:r>
            <a:br>
              <a:rPr lang="fr-FR" dirty="0" smtClean="0"/>
            </a:br>
            <a:r>
              <a:rPr lang="fr-FR" sz="2700" dirty="0" smtClean="0"/>
              <a:t>salaire</a:t>
            </a:r>
            <a:r>
              <a:rPr lang="fr-FR" dirty="0" smtClean="0"/>
              <a:t/>
            </a:r>
            <a:br>
              <a:rPr lang="fr-FR" dirty="0" smtClean="0"/>
            </a:br>
            <a:endParaRPr lang="fr-FR" dirty="0"/>
          </a:p>
        </p:txBody>
      </p:sp>
      <p:sp>
        <p:nvSpPr>
          <p:cNvPr id="7" name="Rectangle 2"/>
          <p:cNvSpPr>
            <a:spLocks noChangeArrowheads="1"/>
          </p:cNvSpPr>
          <p:nvPr/>
        </p:nvSpPr>
        <p:spPr bwMode="auto">
          <a:xfrm>
            <a:off x="45720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itchFamily="34" charset="0"/>
                <a:cs typeface="Arial" pitchFamily="34" charset="0"/>
              </a:rPr>
              <a:t>Pourcentage du SMIC perçu par l'apprenti(e)</a:t>
            </a:r>
          </a:p>
        </p:txBody>
      </p:sp>
      <p:graphicFrame>
        <p:nvGraphicFramePr>
          <p:cNvPr id="12" name="Tableau 11"/>
          <p:cNvGraphicFramePr>
            <a:graphicFrameLocks noGrp="1"/>
          </p:cNvGraphicFramePr>
          <p:nvPr>
            <p:extLst>
              <p:ext uri="{D42A27DB-BD31-4B8C-83A1-F6EECF244321}">
                <p14:modId xmlns:p14="http://schemas.microsoft.com/office/powerpoint/2010/main" val="2979331903"/>
              </p:ext>
            </p:extLst>
          </p:nvPr>
        </p:nvGraphicFramePr>
        <p:xfrm>
          <a:off x="377687" y="2780479"/>
          <a:ext cx="8229600" cy="3580565"/>
        </p:xfrm>
        <a:graphic>
          <a:graphicData uri="http://schemas.openxmlformats.org/drawingml/2006/table">
            <a:tbl>
              <a:tblPr/>
              <a:tblGrid>
                <a:gridCol w="2057400"/>
                <a:gridCol w="2057400"/>
                <a:gridCol w="2057400"/>
                <a:gridCol w="2057400"/>
              </a:tblGrid>
              <a:tr h="1118926">
                <a:tc>
                  <a:txBody>
                    <a:bodyPr/>
                    <a:lstStyle/>
                    <a:p>
                      <a:r>
                        <a:rPr lang="fr-FR" dirty="0"/>
                        <a:t>Année de contrat</a:t>
                      </a:r>
                    </a:p>
                  </a:txBody>
                  <a:tcPr anchor="ctr">
                    <a:lnL>
                      <a:noFill/>
                    </a:lnL>
                    <a:lnR>
                      <a:noFill/>
                    </a:lnR>
                    <a:lnT>
                      <a:noFill/>
                    </a:lnT>
                    <a:lnB>
                      <a:noFill/>
                    </a:lnB>
                  </a:tcPr>
                </a:tc>
                <a:tc>
                  <a:txBody>
                    <a:bodyPr/>
                    <a:lstStyle/>
                    <a:p>
                      <a:r>
                        <a:rPr lang="fr-FR"/>
                        <a:t>16-17 ans</a:t>
                      </a:r>
                    </a:p>
                  </a:txBody>
                  <a:tcPr anchor="ctr">
                    <a:lnL>
                      <a:noFill/>
                    </a:lnL>
                    <a:lnR>
                      <a:noFill/>
                    </a:lnR>
                    <a:lnT>
                      <a:noFill/>
                    </a:lnT>
                    <a:lnB>
                      <a:noFill/>
                    </a:lnB>
                  </a:tcPr>
                </a:tc>
                <a:tc>
                  <a:txBody>
                    <a:bodyPr/>
                    <a:lstStyle/>
                    <a:p>
                      <a:r>
                        <a:rPr lang="fr-FR"/>
                        <a:t>18-20 ans</a:t>
                      </a:r>
                    </a:p>
                  </a:txBody>
                  <a:tcPr anchor="ctr">
                    <a:lnL>
                      <a:noFill/>
                    </a:lnL>
                    <a:lnR>
                      <a:noFill/>
                    </a:lnR>
                    <a:lnT>
                      <a:noFill/>
                    </a:lnT>
                    <a:lnB>
                      <a:noFill/>
                    </a:lnB>
                  </a:tcPr>
                </a:tc>
                <a:tc>
                  <a:txBody>
                    <a:bodyPr/>
                    <a:lstStyle/>
                    <a:p>
                      <a:endParaRPr lang="fr-FR" dirty="0" smtClean="0"/>
                    </a:p>
                    <a:p>
                      <a:r>
                        <a:rPr lang="fr-FR" dirty="0" smtClean="0"/>
                        <a:t>21 </a:t>
                      </a:r>
                      <a:r>
                        <a:rPr lang="fr-FR" dirty="0"/>
                        <a:t>ans et </a:t>
                      </a:r>
                      <a:r>
                        <a:rPr lang="fr-FR" dirty="0" smtClean="0"/>
                        <a:t>plus</a:t>
                      </a:r>
                    </a:p>
                    <a:p>
                      <a:endParaRPr lang="fr-FR" dirty="0"/>
                    </a:p>
                  </a:txBody>
                  <a:tcPr anchor="ctr">
                    <a:lnL>
                      <a:noFill/>
                    </a:lnL>
                    <a:lnR>
                      <a:noFill/>
                    </a:lnR>
                    <a:lnT>
                      <a:noFill/>
                    </a:lnT>
                    <a:lnB>
                      <a:noFill/>
                    </a:lnB>
                  </a:tcPr>
                </a:tc>
              </a:tr>
              <a:tr h="447571">
                <a:tc>
                  <a:txBody>
                    <a:bodyPr/>
                    <a:lstStyle/>
                    <a:p>
                      <a:r>
                        <a:rPr lang="fr-FR"/>
                        <a:t>1e année</a:t>
                      </a:r>
                    </a:p>
                  </a:txBody>
                  <a:tcPr anchor="ctr">
                    <a:lnL>
                      <a:noFill/>
                    </a:lnL>
                    <a:lnR>
                      <a:noFill/>
                    </a:lnR>
                    <a:lnT>
                      <a:noFill/>
                    </a:lnT>
                    <a:lnB>
                      <a:noFill/>
                    </a:lnB>
                  </a:tcPr>
                </a:tc>
                <a:tc>
                  <a:txBody>
                    <a:bodyPr/>
                    <a:lstStyle/>
                    <a:p>
                      <a:r>
                        <a:rPr lang="fr-FR"/>
                        <a:t>25% du SMIC</a:t>
                      </a:r>
                    </a:p>
                  </a:txBody>
                  <a:tcPr anchor="ctr">
                    <a:lnL>
                      <a:noFill/>
                    </a:lnL>
                    <a:lnR>
                      <a:noFill/>
                    </a:lnR>
                    <a:lnT>
                      <a:noFill/>
                    </a:lnT>
                    <a:lnB>
                      <a:noFill/>
                    </a:lnB>
                  </a:tcPr>
                </a:tc>
                <a:tc>
                  <a:txBody>
                    <a:bodyPr/>
                    <a:lstStyle/>
                    <a:p>
                      <a:r>
                        <a:rPr lang="fr-FR"/>
                        <a:t>41% du SMIC</a:t>
                      </a:r>
                    </a:p>
                  </a:txBody>
                  <a:tcPr anchor="ctr">
                    <a:lnL>
                      <a:noFill/>
                    </a:lnL>
                    <a:lnR>
                      <a:noFill/>
                    </a:lnR>
                    <a:lnT>
                      <a:noFill/>
                    </a:lnT>
                    <a:lnB>
                      <a:noFill/>
                    </a:lnB>
                  </a:tcPr>
                </a:tc>
                <a:tc>
                  <a:txBody>
                    <a:bodyPr/>
                    <a:lstStyle/>
                    <a:p>
                      <a:r>
                        <a:rPr lang="fr-FR"/>
                        <a:t>53% du SMIC</a:t>
                      </a:r>
                    </a:p>
                  </a:txBody>
                  <a:tcPr anchor="ctr">
                    <a:lnL>
                      <a:noFill/>
                    </a:lnL>
                    <a:lnR>
                      <a:noFill/>
                    </a:lnR>
                    <a:lnT>
                      <a:noFill/>
                    </a:lnT>
                    <a:lnB>
                      <a:noFill/>
                    </a:lnB>
                  </a:tcPr>
                </a:tc>
              </a:tr>
              <a:tr h="447571">
                <a:tc>
                  <a:txBody>
                    <a:bodyPr/>
                    <a:lstStyle/>
                    <a:p>
                      <a:r>
                        <a:rPr lang="fr-FR"/>
                        <a:t>2e année</a:t>
                      </a:r>
                    </a:p>
                  </a:txBody>
                  <a:tcPr anchor="ctr">
                    <a:lnL>
                      <a:noFill/>
                    </a:lnL>
                    <a:lnR>
                      <a:noFill/>
                    </a:lnR>
                    <a:lnT>
                      <a:noFill/>
                    </a:lnT>
                    <a:lnB>
                      <a:noFill/>
                    </a:lnB>
                  </a:tcPr>
                </a:tc>
                <a:tc>
                  <a:txBody>
                    <a:bodyPr/>
                    <a:lstStyle/>
                    <a:p>
                      <a:r>
                        <a:rPr lang="fr-FR"/>
                        <a:t>37% du SMIC</a:t>
                      </a:r>
                    </a:p>
                  </a:txBody>
                  <a:tcPr anchor="ctr">
                    <a:lnL>
                      <a:noFill/>
                    </a:lnL>
                    <a:lnR>
                      <a:noFill/>
                    </a:lnR>
                    <a:lnT>
                      <a:noFill/>
                    </a:lnT>
                    <a:lnB>
                      <a:noFill/>
                    </a:lnB>
                  </a:tcPr>
                </a:tc>
                <a:tc>
                  <a:txBody>
                    <a:bodyPr/>
                    <a:lstStyle/>
                    <a:p>
                      <a:r>
                        <a:rPr lang="fr-FR"/>
                        <a:t>49% du SMIC</a:t>
                      </a:r>
                    </a:p>
                  </a:txBody>
                  <a:tcPr anchor="ctr">
                    <a:lnL>
                      <a:noFill/>
                    </a:lnL>
                    <a:lnR>
                      <a:noFill/>
                    </a:lnR>
                    <a:lnT>
                      <a:noFill/>
                    </a:lnT>
                    <a:lnB>
                      <a:noFill/>
                    </a:lnB>
                  </a:tcPr>
                </a:tc>
                <a:tc>
                  <a:txBody>
                    <a:bodyPr/>
                    <a:lstStyle/>
                    <a:p>
                      <a:r>
                        <a:rPr lang="fr-FR"/>
                        <a:t>61% du SMIC</a:t>
                      </a:r>
                    </a:p>
                  </a:txBody>
                  <a:tcPr anchor="ctr">
                    <a:lnL>
                      <a:noFill/>
                    </a:lnL>
                    <a:lnR>
                      <a:noFill/>
                    </a:lnR>
                    <a:lnT>
                      <a:noFill/>
                    </a:lnT>
                    <a:lnB>
                      <a:noFill/>
                    </a:lnB>
                  </a:tcPr>
                </a:tc>
              </a:tr>
              <a:tr h="447571">
                <a:tc>
                  <a:txBody>
                    <a:bodyPr/>
                    <a:lstStyle/>
                    <a:p>
                      <a:r>
                        <a:rPr lang="fr-FR"/>
                        <a:t>3e année</a:t>
                      </a:r>
                    </a:p>
                  </a:txBody>
                  <a:tcPr anchor="ctr">
                    <a:lnL>
                      <a:noFill/>
                    </a:lnL>
                    <a:lnR>
                      <a:noFill/>
                    </a:lnR>
                    <a:lnT>
                      <a:noFill/>
                    </a:lnT>
                    <a:lnB>
                      <a:noFill/>
                    </a:lnB>
                  </a:tcPr>
                </a:tc>
                <a:tc>
                  <a:txBody>
                    <a:bodyPr/>
                    <a:lstStyle/>
                    <a:p>
                      <a:r>
                        <a:rPr lang="fr-FR"/>
                        <a:t>53% du SMIC</a:t>
                      </a:r>
                    </a:p>
                  </a:txBody>
                  <a:tcPr anchor="ctr">
                    <a:lnL>
                      <a:noFill/>
                    </a:lnL>
                    <a:lnR>
                      <a:noFill/>
                    </a:lnR>
                    <a:lnT>
                      <a:noFill/>
                    </a:lnT>
                    <a:lnB>
                      <a:noFill/>
                    </a:lnB>
                  </a:tcPr>
                </a:tc>
                <a:tc>
                  <a:txBody>
                    <a:bodyPr/>
                    <a:lstStyle/>
                    <a:p>
                      <a:r>
                        <a:rPr lang="fr-FR"/>
                        <a:t>65% du SMIC</a:t>
                      </a:r>
                    </a:p>
                  </a:txBody>
                  <a:tcPr anchor="ctr">
                    <a:lnL>
                      <a:noFill/>
                    </a:lnL>
                    <a:lnR>
                      <a:noFill/>
                    </a:lnR>
                    <a:lnT>
                      <a:noFill/>
                    </a:lnT>
                    <a:lnB>
                      <a:noFill/>
                    </a:lnB>
                  </a:tcPr>
                </a:tc>
                <a:tc>
                  <a:txBody>
                    <a:bodyPr/>
                    <a:lstStyle/>
                    <a:p>
                      <a:r>
                        <a:rPr lang="fr-FR"/>
                        <a:t>78% du SMIC</a:t>
                      </a:r>
                    </a:p>
                  </a:txBody>
                  <a:tcPr anchor="ctr">
                    <a:lnL>
                      <a:noFill/>
                    </a:lnL>
                    <a:lnR>
                      <a:noFill/>
                    </a:lnR>
                    <a:lnT>
                      <a:noFill/>
                    </a:lnT>
                    <a:lnB>
                      <a:noFill/>
                    </a:lnB>
                  </a:tcPr>
                </a:tc>
              </a:tr>
              <a:tr h="1118926">
                <a:tc>
                  <a:txBody>
                    <a:bodyPr/>
                    <a:lstStyle/>
                    <a:p>
                      <a:r>
                        <a:rPr lang="fr-FR"/>
                        <a:t>4e année</a:t>
                      </a:r>
                      <a:br>
                        <a:rPr lang="fr-FR"/>
                      </a:br>
                      <a:r>
                        <a:rPr lang="fr-FR"/>
                        <a:t>(travailleur handicapé)</a:t>
                      </a:r>
                    </a:p>
                  </a:txBody>
                  <a:tcPr anchor="ctr">
                    <a:lnL>
                      <a:noFill/>
                    </a:lnL>
                    <a:lnR>
                      <a:noFill/>
                    </a:lnR>
                    <a:lnT>
                      <a:noFill/>
                    </a:lnT>
                    <a:lnB>
                      <a:noFill/>
                    </a:lnB>
                  </a:tcPr>
                </a:tc>
                <a:tc gridSpan="3">
                  <a:txBody>
                    <a:bodyPr/>
                    <a:lstStyle/>
                    <a:p>
                      <a:r>
                        <a:rPr lang="fr-FR" dirty="0"/>
                        <a:t>La 4e année est majorée de 15 points par rapport à l'année précédente</a:t>
                      </a:r>
                    </a:p>
                  </a:txBody>
                  <a:tcPr anchor="ctr">
                    <a:lnL>
                      <a:noFill/>
                    </a:lnL>
                    <a:lnR>
                      <a:noFill/>
                    </a:lnR>
                    <a:lnT>
                      <a:noFill/>
                    </a:lnT>
                    <a:lnB>
                      <a:noFill/>
                    </a:lnB>
                  </a:tcPr>
                </a:tc>
                <a:tc hMerge="1">
                  <a:txBody>
                    <a:bodyPr/>
                    <a:lstStyle/>
                    <a:p>
                      <a:endParaRPr lang="fr-FR"/>
                    </a:p>
                  </a:txBody>
                  <a:tcPr/>
                </a:tc>
                <a:tc hMerge="1">
                  <a:txBody>
                    <a:bodyPr/>
                    <a:lstStyle/>
                    <a:p>
                      <a:endParaRPr lang="fr-FR"/>
                    </a:p>
                  </a:txBody>
                  <a:tcPr/>
                </a:tc>
              </a:tr>
            </a:tbl>
          </a:graphicData>
        </a:graphic>
      </p:graphicFrame>
      <p:sp>
        <p:nvSpPr>
          <p:cNvPr id="13" name="ZoneTexte 12"/>
          <p:cNvSpPr txBox="1"/>
          <p:nvPr/>
        </p:nvSpPr>
        <p:spPr>
          <a:xfrm>
            <a:off x="284922" y="1399617"/>
            <a:ext cx="8077200" cy="646331"/>
          </a:xfrm>
          <a:prstGeom prst="rect">
            <a:avLst/>
          </a:prstGeom>
          <a:noFill/>
        </p:spPr>
        <p:txBody>
          <a:bodyPr wrap="square" rtlCol="0">
            <a:spAutoFit/>
          </a:bodyPr>
          <a:lstStyle/>
          <a:p>
            <a:r>
              <a:rPr lang="fr-FR" dirty="0"/>
              <a:t>Salaire défini en pourcentage du SMIC au 01/01/2016 : </a:t>
            </a:r>
          </a:p>
          <a:p>
            <a:r>
              <a:rPr lang="fr-FR" dirty="0"/>
              <a:t>9,67€/heure pour </a:t>
            </a:r>
            <a:r>
              <a:rPr lang="fr-FR" dirty="0" smtClean="0"/>
              <a:t>35h/hebdomadaire, 151,67 h/mois  </a:t>
            </a:r>
            <a:r>
              <a:rPr lang="fr-FR" dirty="0"/>
              <a:t>:  1465€</a:t>
            </a:r>
          </a:p>
        </p:txBody>
      </p:sp>
    </p:spTree>
    <p:extLst>
      <p:ext uri="{BB962C8B-B14F-4D97-AF65-F5344CB8AC3E}">
        <p14:creationId xmlns:p14="http://schemas.microsoft.com/office/powerpoint/2010/main" val="202906046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APPRENTI</a:t>
            </a:r>
            <a:br>
              <a:rPr lang="fr-FR" dirty="0" smtClean="0"/>
            </a:br>
            <a:r>
              <a:rPr lang="fr-FR" sz="2700" dirty="0" smtClean="0"/>
              <a:t>durée de travail et congés </a:t>
            </a:r>
            <a:endParaRPr lang="fr-FR" sz="2700" dirty="0"/>
          </a:p>
        </p:txBody>
      </p:sp>
      <p:sp>
        <p:nvSpPr>
          <p:cNvPr id="4" name="ZoneTexte 3"/>
          <p:cNvSpPr txBox="1"/>
          <p:nvPr/>
        </p:nvSpPr>
        <p:spPr>
          <a:xfrm>
            <a:off x="457198" y="2070780"/>
            <a:ext cx="8556171" cy="3785652"/>
          </a:xfrm>
          <a:prstGeom prst="rect">
            <a:avLst/>
          </a:prstGeom>
          <a:noFill/>
        </p:spPr>
        <p:txBody>
          <a:bodyPr wrap="square" rtlCol="0">
            <a:spAutoFit/>
          </a:bodyPr>
          <a:lstStyle/>
          <a:p>
            <a:r>
              <a:rPr lang="fr-FR" b="1" dirty="0" smtClean="0"/>
              <a:t>Durée du travail : le temps passé en Centre de Formation et le temps passé en entreprise.</a:t>
            </a:r>
          </a:p>
          <a:p>
            <a:r>
              <a:rPr lang="fr-FR" dirty="0"/>
              <a:t>	</a:t>
            </a:r>
            <a:r>
              <a:rPr lang="fr-FR" dirty="0" smtClean="0"/>
              <a:t>8 heures/jour et 35h/hebdomadaire</a:t>
            </a:r>
          </a:p>
          <a:p>
            <a:endParaRPr lang="fr-FR" dirty="0" smtClean="0"/>
          </a:p>
          <a:p>
            <a:r>
              <a:rPr lang="fr-FR" b="1" dirty="0" smtClean="0"/>
              <a:t>Le rythme </a:t>
            </a:r>
            <a:r>
              <a:rPr lang="fr-FR" b="1" dirty="0"/>
              <a:t>de l’alternance </a:t>
            </a:r>
            <a:r>
              <a:rPr lang="fr-FR" dirty="0"/>
              <a:t>varie de 2 semaines en entreprise, 2 semaines en CFA ou 2 semaines en entreprise, 1 semaine en </a:t>
            </a:r>
            <a:r>
              <a:rPr lang="fr-FR" dirty="0" smtClean="0"/>
              <a:t>CFA</a:t>
            </a:r>
          </a:p>
          <a:p>
            <a:endParaRPr lang="fr-FR" dirty="0"/>
          </a:p>
          <a:p>
            <a:r>
              <a:rPr lang="fr-FR" b="1" dirty="0" smtClean="0"/>
              <a:t>Repos hebdomadaire </a:t>
            </a:r>
            <a:r>
              <a:rPr lang="fr-FR" dirty="0" smtClean="0"/>
              <a:t>: 2 jours consécutifs</a:t>
            </a:r>
          </a:p>
          <a:p>
            <a:endParaRPr lang="fr-FR" dirty="0"/>
          </a:p>
          <a:p>
            <a:r>
              <a:rPr lang="fr-FR" b="1" dirty="0" smtClean="0"/>
              <a:t>Congés</a:t>
            </a:r>
            <a:r>
              <a:rPr lang="fr-FR" dirty="0" smtClean="0"/>
              <a:t> : 5 semaines de congés  si l’apprenti a été présent du 1</a:t>
            </a:r>
            <a:r>
              <a:rPr lang="fr-FR" baseline="30000" dirty="0" smtClean="0"/>
              <a:t>er</a:t>
            </a:r>
            <a:r>
              <a:rPr lang="fr-FR" dirty="0" smtClean="0"/>
              <a:t> juin au 31 mai</a:t>
            </a:r>
          </a:p>
          <a:p>
            <a:endParaRPr lang="fr-FR" sz="2400" dirty="0" smtClean="0"/>
          </a:p>
          <a:p>
            <a:pPr lvl="2"/>
            <a:r>
              <a:rPr lang="fr-FR" dirty="0" smtClean="0"/>
              <a:t>  </a:t>
            </a:r>
            <a:endParaRPr lang="fr-FR" dirty="0"/>
          </a:p>
        </p:txBody>
      </p:sp>
    </p:spTree>
    <p:extLst>
      <p:ext uri="{BB962C8B-B14F-4D97-AF65-F5344CB8AC3E}">
        <p14:creationId xmlns:p14="http://schemas.microsoft.com/office/powerpoint/2010/main" val="123069128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MAITRE APPRENTISSAGE</a:t>
            </a:r>
            <a:br>
              <a:rPr lang="fr-FR" dirty="0"/>
            </a:br>
            <a:endParaRPr lang="fr-FR" dirty="0"/>
          </a:p>
        </p:txBody>
      </p:sp>
      <p:sp>
        <p:nvSpPr>
          <p:cNvPr id="3" name="Espace réservé du contenu 2"/>
          <p:cNvSpPr>
            <a:spLocks noGrp="1"/>
          </p:cNvSpPr>
          <p:nvPr>
            <p:ph idx="1"/>
          </p:nvPr>
        </p:nvSpPr>
        <p:spPr>
          <a:xfrm>
            <a:off x="457200" y="1600201"/>
            <a:ext cx="8554278" cy="3779322"/>
          </a:xfrm>
        </p:spPr>
        <p:txBody>
          <a:bodyPr/>
          <a:lstStyle/>
          <a:p>
            <a:pPr marL="0" indent="0">
              <a:buNone/>
            </a:pPr>
            <a:r>
              <a:rPr lang="fr-FR" dirty="0">
                <a:solidFill>
                  <a:schemeClr val="tx1"/>
                </a:solidFill>
              </a:rPr>
              <a:t>P</a:t>
            </a:r>
            <a:r>
              <a:rPr lang="fr-FR" dirty="0" smtClean="0">
                <a:solidFill>
                  <a:schemeClr val="tx1"/>
                </a:solidFill>
              </a:rPr>
              <a:t>ersonne en charge de la formation de l’apprenti</a:t>
            </a:r>
          </a:p>
          <a:p>
            <a:pPr marL="0" indent="0">
              <a:buNone/>
            </a:pPr>
            <a:endParaRPr lang="fr-FR" dirty="0" smtClean="0">
              <a:solidFill>
                <a:schemeClr val="tx1"/>
              </a:solidFill>
            </a:endParaRPr>
          </a:p>
          <a:p>
            <a:pPr marL="914400" lvl="2" indent="0">
              <a:buNone/>
            </a:pPr>
            <a:r>
              <a:rPr lang="fr-FR" dirty="0" smtClean="0"/>
              <a:t>Titulaire d’un diplôme ou d’un titre professionnel et justifié de 2 ans d’exercice du métier </a:t>
            </a:r>
          </a:p>
          <a:p>
            <a:pPr marL="914400" lvl="2" indent="0">
              <a:buNone/>
            </a:pPr>
            <a:endParaRPr lang="fr-FR" dirty="0" smtClean="0"/>
          </a:p>
          <a:p>
            <a:pPr marL="914400" lvl="2" indent="0">
              <a:buNone/>
            </a:pPr>
            <a:r>
              <a:rPr lang="fr-FR" dirty="0" smtClean="0"/>
              <a:t>Ou</a:t>
            </a:r>
          </a:p>
          <a:p>
            <a:pPr marL="914400" lvl="2" indent="0">
              <a:buNone/>
            </a:pPr>
            <a:endParaRPr lang="fr-FR" dirty="0" smtClean="0"/>
          </a:p>
          <a:p>
            <a:pPr marL="914400" lvl="2" indent="0">
              <a:buNone/>
            </a:pPr>
            <a:r>
              <a:rPr lang="fr-FR" dirty="0" smtClean="0"/>
              <a:t>Justifié de 3 ans d’exercice dans le secteur du diplôme préparé par l’apprenti</a:t>
            </a:r>
          </a:p>
          <a:p>
            <a:pPr marL="0" indent="0">
              <a:buNone/>
            </a:pPr>
            <a:endParaRPr lang="fr-FR" dirty="0"/>
          </a:p>
        </p:txBody>
      </p:sp>
    </p:spTree>
    <p:extLst>
      <p:ext uri="{BB962C8B-B14F-4D97-AF65-F5344CB8AC3E}">
        <p14:creationId xmlns:p14="http://schemas.microsoft.com/office/powerpoint/2010/main" val="322000822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991" y="144010"/>
            <a:ext cx="9037983" cy="1435409"/>
          </a:xfrm>
        </p:spPr>
        <p:txBody>
          <a:bodyPr>
            <a:normAutofit/>
          </a:bodyPr>
          <a:lstStyle/>
          <a:p>
            <a:r>
              <a:rPr lang="fr-FR" sz="2400" dirty="0" smtClean="0"/>
              <a:t>Les Aides </a:t>
            </a:r>
            <a:br>
              <a:rPr lang="fr-FR" sz="2400" dirty="0" smtClean="0"/>
            </a:br>
            <a:r>
              <a:rPr lang="fr-FR" sz="2400" dirty="0" smtClean="0"/>
              <a:t>Conseil Régional Nouvelle Aquitaine </a:t>
            </a:r>
            <a:r>
              <a:rPr lang="fr-FR" dirty="0">
                <a:solidFill>
                  <a:schemeClr val="tx1"/>
                </a:solidFill>
              </a:rPr>
              <a:t/>
            </a:r>
            <a:br>
              <a:rPr lang="fr-FR" dirty="0">
                <a:solidFill>
                  <a:schemeClr val="tx1"/>
                </a:solidFill>
              </a:rPr>
            </a:br>
            <a:endParaRPr lang="fr-FR" dirty="0">
              <a:solidFill>
                <a:schemeClr val="tx1"/>
              </a:solidFill>
            </a:endParaRPr>
          </a:p>
        </p:txBody>
      </p:sp>
      <p:sp>
        <p:nvSpPr>
          <p:cNvPr id="3" name="ZoneTexte 2"/>
          <p:cNvSpPr txBox="1"/>
          <p:nvPr/>
        </p:nvSpPr>
        <p:spPr>
          <a:xfrm>
            <a:off x="1457739" y="2018461"/>
            <a:ext cx="6641232" cy="2062103"/>
          </a:xfrm>
          <a:prstGeom prst="rect">
            <a:avLst/>
          </a:prstGeom>
          <a:noFill/>
        </p:spPr>
        <p:txBody>
          <a:bodyPr wrap="square" rtlCol="0">
            <a:spAutoFit/>
          </a:bodyPr>
          <a:lstStyle/>
          <a:p>
            <a:pPr marL="457200" indent="-457200">
              <a:buBlip>
                <a:blip r:embed="rId3"/>
              </a:buBlip>
            </a:pPr>
            <a:r>
              <a:rPr lang="fr-FR" sz="3200" dirty="0" smtClean="0"/>
              <a:t>Aides pour l’Apprenti</a:t>
            </a:r>
          </a:p>
          <a:p>
            <a:pPr marL="457200" indent="-457200">
              <a:buBlip>
                <a:blip r:embed="rId3"/>
              </a:buBlip>
            </a:pPr>
            <a:endParaRPr lang="fr-FR" sz="3200" dirty="0" smtClean="0"/>
          </a:p>
          <a:p>
            <a:pPr marL="457200" indent="-457200">
              <a:buBlip>
                <a:blip r:embed="rId3"/>
              </a:buBlip>
            </a:pPr>
            <a:endParaRPr lang="fr-FR" sz="3200" dirty="0"/>
          </a:p>
          <a:p>
            <a:pPr marL="457200" indent="-457200">
              <a:buBlip>
                <a:blip r:embed="rId3"/>
              </a:buBlip>
            </a:pPr>
            <a:r>
              <a:rPr lang="fr-FR" sz="3200" dirty="0" smtClean="0"/>
              <a:t>Aides pour l’Entreprise</a:t>
            </a:r>
            <a:endParaRPr lang="fr-FR" sz="3200" dirty="0"/>
          </a:p>
        </p:txBody>
      </p:sp>
    </p:spTree>
    <p:extLst>
      <p:ext uri="{BB962C8B-B14F-4D97-AF65-F5344CB8AC3E}">
        <p14:creationId xmlns:p14="http://schemas.microsoft.com/office/powerpoint/2010/main" val="229125496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6633"/>
            <a:ext cx="8514608" cy="999648"/>
          </a:xfrm>
        </p:spPr>
        <p:txBody>
          <a:bodyPr/>
          <a:lstStyle/>
          <a:p>
            <a:r>
              <a:rPr lang="fr-FR" dirty="0" smtClean="0"/>
              <a:t>LES AIDES </a:t>
            </a:r>
            <a:r>
              <a:rPr lang="fr-FR" dirty="0"/>
              <a:t> </a:t>
            </a:r>
            <a:r>
              <a:rPr lang="fr-FR" dirty="0" smtClean="0"/>
              <a:t>pour l’ APPRENTI</a:t>
            </a:r>
            <a:br>
              <a:rPr lang="fr-FR" dirty="0" smtClean="0"/>
            </a:br>
            <a:r>
              <a:rPr lang="fr-FR" dirty="0" smtClean="0"/>
              <a:t>Conseil Régional </a:t>
            </a:r>
            <a:r>
              <a:rPr lang="fr-FR" dirty="0"/>
              <a:t>Nouvelle-Aquitaine</a:t>
            </a:r>
            <a:br>
              <a:rPr lang="fr-FR" dirty="0"/>
            </a:br>
            <a:endParaRPr lang="fr-FR" dirty="0"/>
          </a:p>
        </p:txBody>
      </p:sp>
      <p:sp>
        <p:nvSpPr>
          <p:cNvPr id="3" name="ZoneTexte 2"/>
          <p:cNvSpPr txBox="1"/>
          <p:nvPr/>
        </p:nvSpPr>
        <p:spPr>
          <a:xfrm>
            <a:off x="290946" y="2175715"/>
            <a:ext cx="8853054" cy="3277820"/>
          </a:xfrm>
          <a:prstGeom prst="rect">
            <a:avLst/>
          </a:prstGeom>
          <a:noFill/>
        </p:spPr>
        <p:txBody>
          <a:bodyPr wrap="square" rtlCol="0">
            <a:spAutoFit/>
          </a:bodyPr>
          <a:lstStyle/>
          <a:p>
            <a:pPr marL="285750" indent="-285750" algn="ctr">
              <a:spcBef>
                <a:spcPts val="600"/>
              </a:spcBef>
              <a:spcAft>
                <a:spcPts val="600"/>
              </a:spcAft>
              <a:buBlip>
                <a:blip r:embed="rId3"/>
              </a:buBlip>
            </a:pPr>
            <a:r>
              <a:rPr lang="fr-FR" b="1" dirty="0" smtClean="0"/>
              <a:t>   Les </a:t>
            </a:r>
            <a:r>
              <a:rPr lang="fr-FR" b="1" dirty="0"/>
              <a:t>aides pour le transport, l'hébergement et la restauration  </a:t>
            </a:r>
            <a:r>
              <a:rPr lang="fr-FR" b="1" dirty="0" smtClean="0"/>
              <a:t>THR</a:t>
            </a:r>
            <a:r>
              <a:rPr lang="fr-FR" dirty="0"/>
              <a:t/>
            </a:r>
            <a:br>
              <a:rPr lang="fr-FR" dirty="0"/>
            </a:br>
            <a:endParaRPr lang="fr-FR" dirty="0"/>
          </a:p>
          <a:p>
            <a:pPr marL="285750" indent="-12700">
              <a:spcBef>
                <a:spcPts val="600"/>
              </a:spcBef>
              <a:spcAft>
                <a:spcPts val="600"/>
              </a:spcAft>
              <a:buBlip>
                <a:blip r:embed="rId3"/>
              </a:buBlip>
            </a:pPr>
            <a:r>
              <a:rPr lang="fr-FR" b="1" dirty="0" smtClean="0"/>
              <a:t>    Le </a:t>
            </a:r>
            <a:r>
              <a:rPr lang="fr-FR" b="1" dirty="0"/>
              <a:t>Fonds d'Aide aux </a:t>
            </a:r>
            <a:r>
              <a:rPr lang="fr-FR" b="1" dirty="0" smtClean="0"/>
              <a:t>Apprenti(e)s </a:t>
            </a:r>
            <a:endParaRPr lang="fr-FR" b="1" dirty="0"/>
          </a:p>
          <a:p>
            <a:pPr marL="285750" indent="-285750">
              <a:spcBef>
                <a:spcPts val="600"/>
              </a:spcBef>
              <a:spcAft>
                <a:spcPts val="600"/>
              </a:spcAft>
              <a:buBlip>
                <a:blip r:embed="rId3"/>
              </a:buBlip>
            </a:pPr>
            <a:endParaRPr lang="fr-FR" dirty="0"/>
          </a:p>
          <a:p>
            <a:pPr marL="285750" indent="-12700">
              <a:spcBef>
                <a:spcPts val="600"/>
              </a:spcBef>
              <a:spcAft>
                <a:spcPts val="600"/>
              </a:spcAft>
              <a:buBlip>
                <a:blip r:embed="rId3"/>
              </a:buBlip>
            </a:pPr>
            <a:r>
              <a:rPr lang="fr-FR" b="1" dirty="0" smtClean="0"/>
              <a:t>    L'aide </a:t>
            </a:r>
            <a:r>
              <a:rPr lang="fr-FR" b="1" dirty="0"/>
              <a:t>au premier équipement professionnel des apprenti-e-s</a:t>
            </a:r>
          </a:p>
          <a:p>
            <a:pPr>
              <a:spcBef>
                <a:spcPts val="600"/>
              </a:spcBef>
              <a:spcAft>
                <a:spcPts val="600"/>
              </a:spcAft>
            </a:pPr>
            <a:r>
              <a:rPr lang="fr-FR" dirty="0"/>
              <a:t/>
            </a:r>
            <a:br>
              <a:rPr lang="fr-FR" dirty="0"/>
            </a:br>
            <a:endParaRPr lang="fr-FR" dirty="0"/>
          </a:p>
          <a:p>
            <a:endParaRPr lang="fr-FR" dirty="0"/>
          </a:p>
        </p:txBody>
      </p:sp>
    </p:spTree>
    <p:extLst>
      <p:ext uri="{BB962C8B-B14F-4D97-AF65-F5344CB8AC3E}">
        <p14:creationId xmlns:p14="http://schemas.microsoft.com/office/powerpoint/2010/main" val="12349758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4637"/>
            <a:ext cx="9144000" cy="6258685"/>
          </a:xfrm>
        </p:spPr>
        <p:txBody>
          <a:bodyPr>
            <a:normAutofit/>
          </a:bodyPr>
          <a:lstStyle/>
          <a:p>
            <a:r>
              <a:rPr lang="fr-FR" sz="2200" b="1" dirty="0" smtClean="0"/>
              <a:t/>
            </a:r>
            <a:br>
              <a:rPr lang="fr-FR" sz="2200" b="1" dirty="0" smtClean="0"/>
            </a:br>
            <a:r>
              <a:rPr lang="fr-FR" sz="2200" b="1" dirty="0"/>
              <a:t/>
            </a:r>
            <a:br>
              <a:rPr lang="fr-FR" sz="2200" b="1" dirty="0"/>
            </a:br>
            <a:r>
              <a:rPr lang="fr-FR" sz="2200" b="1" dirty="0"/>
              <a:t/>
            </a:r>
            <a:br>
              <a:rPr lang="fr-FR" sz="2200" b="1" dirty="0"/>
            </a:br>
            <a:r>
              <a:rPr lang="fr-FR" sz="2200" dirty="0"/>
              <a:t>L’apprentissage est </a:t>
            </a:r>
            <a:r>
              <a:rPr lang="fr-FR" sz="2200" b="1" dirty="0"/>
              <a:t>une formation en alternance</a:t>
            </a:r>
            <a:r>
              <a:rPr lang="fr-FR" sz="2200" dirty="0"/>
              <a:t> qui associe une </a:t>
            </a:r>
            <a:r>
              <a:rPr lang="fr-FR" sz="2200" dirty="0" smtClean="0"/>
              <a:t>formation </a:t>
            </a:r>
            <a:r>
              <a:rPr lang="fr-FR" sz="2200" dirty="0"/>
              <a:t>chez un employeur et des enseignements dispensés dans un centre de formation d’apprentis</a:t>
            </a:r>
            <a:r>
              <a:rPr lang="fr-FR" sz="2200" dirty="0" smtClean="0"/>
              <a:t>.</a:t>
            </a:r>
            <a:br>
              <a:rPr lang="fr-FR" sz="2200" dirty="0" smtClean="0"/>
            </a:br>
            <a:r>
              <a:rPr lang="fr-FR" sz="2200" dirty="0"/>
              <a:t/>
            </a:r>
            <a:br>
              <a:rPr lang="fr-FR" sz="2200" dirty="0"/>
            </a:br>
            <a:r>
              <a:rPr lang="fr-FR" sz="2200" dirty="0"/>
              <a:t>L’apprentissage permet d’accéder à tous les niveaux de qualification professionnelle sanctionnée par un diplôme de l’enseignement technologique ou professionnel du second degré ou du supérieur ou un titre homologué.</a:t>
            </a:r>
            <a:br>
              <a:rPr lang="fr-FR" sz="2200" dirty="0"/>
            </a:br>
            <a:endParaRPr lang="fr-FR" dirty="0"/>
          </a:p>
        </p:txBody>
      </p:sp>
      <p:sp>
        <p:nvSpPr>
          <p:cNvPr id="3" name="ZoneTexte 2"/>
          <p:cNvSpPr txBox="1"/>
          <p:nvPr/>
        </p:nvSpPr>
        <p:spPr>
          <a:xfrm>
            <a:off x="368135" y="2624447"/>
            <a:ext cx="8372104" cy="584775"/>
          </a:xfrm>
          <a:prstGeom prst="rect">
            <a:avLst/>
          </a:prstGeom>
          <a:noFill/>
        </p:spPr>
        <p:txBody>
          <a:bodyPr wrap="square" rtlCol="0">
            <a:spAutoFit/>
          </a:bodyPr>
          <a:lstStyle/>
          <a:p>
            <a:r>
              <a:rPr lang="fr-FR" sz="3200" b="1" dirty="0" smtClean="0"/>
              <a:t>Les différentes voies de formation</a:t>
            </a:r>
            <a:endParaRPr lang="fr-FR" sz="3200" b="1" dirty="0"/>
          </a:p>
        </p:txBody>
      </p:sp>
    </p:spTree>
    <p:extLst>
      <p:ext uri="{BB962C8B-B14F-4D97-AF65-F5344CB8AC3E}">
        <p14:creationId xmlns:p14="http://schemas.microsoft.com/office/powerpoint/2010/main" val="354520165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54" y="116633"/>
            <a:ext cx="8122582" cy="693961"/>
          </a:xfrm>
        </p:spPr>
        <p:txBody>
          <a:bodyPr/>
          <a:lstStyle/>
          <a:p>
            <a:r>
              <a:rPr lang="fr-FR" dirty="0"/>
              <a:t>LES AIDES </a:t>
            </a:r>
            <a:r>
              <a:rPr lang="fr-FR" dirty="0" smtClean="0"/>
              <a:t>APPRENTIS</a:t>
            </a:r>
            <a:br>
              <a:rPr lang="fr-FR" dirty="0" smtClean="0"/>
            </a:br>
            <a:r>
              <a:rPr lang="fr-FR" dirty="0" smtClean="0"/>
              <a:t> </a:t>
            </a:r>
            <a:endParaRPr lang="fr-FR" dirty="0"/>
          </a:p>
        </p:txBody>
      </p:sp>
      <p:sp>
        <p:nvSpPr>
          <p:cNvPr id="3" name="ZoneTexte 2"/>
          <p:cNvSpPr txBox="1"/>
          <p:nvPr/>
        </p:nvSpPr>
        <p:spPr>
          <a:xfrm>
            <a:off x="0" y="1855304"/>
            <a:ext cx="9144000" cy="4401205"/>
          </a:xfrm>
          <a:prstGeom prst="rect">
            <a:avLst/>
          </a:prstGeom>
          <a:noFill/>
        </p:spPr>
        <p:txBody>
          <a:bodyPr wrap="square" rtlCol="0">
            <a:spAutoFit/>
          </a:bodyPr>
          <a:lstStyle/>
          <a:p>
            <a:pPr marL="1328738" indent="-342900">
              <a:buBlip>
                <a:blip r:embed="rId3"/>
              </a:buBlip>
              <a:tabLst>
                <a:tab pos="1341438" algn="l"/>
              </a:tabLst>
            </a:pPr>
            <a:r>
              <a:rPr lang="fr-FR" sz="2000" b="1" dirty="0" smtClean="0"/>
              <a:t>	Aide C.A.F.</a:t>
            </a:r>
          </a:p>
          <a:p>
            <a:pPr marL="534988" indent="-84138"/>
            <a:endParaRPr lang="fr-FR" sz="2000" dirty="0" smtClean="0"/>
          </a:p>
          <a:p>
            <a:pPr marL="1258888"/>
            <a:r>
              <a:rPr lang="fr-FR" sz="2000" dirty="0" smtClean="0"/>
              <a:t>L’apprenti âgé de moins de 18 ans a droit à l’allocation de rentrée scolaire versé par la Caisse d’Allocation Familiale  si sa rémunération ne dépasse pas 898,83 €/mois</a:t>
            </a:r>
          </a:p>
          <a:p>
            <a:pPr marL="342900" indent="-342900">
              <a:buBlip>
                <a:blip r:embed="rId3"/>
              </a:buBlip>
            </a:pPr>
            <a:endParaRPr lang="fr-FR" sz="2000" dirty="0" smtClean="0"/>
          </a:p>
          <a:p>
            <a:pPr marL="342900" indent="-342900">
              <a:buBlip>
                <a:blip r:embed="rId3"/>
              </a:buBlip>
            </a:pPr>
            <a:endParaRPr lang="fr-FR" sz="2000" dirty="0"/>
          </a:p>
          <a:p>
            <a:pPr marL="1081088">
              <a:buBlip>
                <a:blip r:embed="rId3"/>
              </a:buBlip>
            </a:pPr>
            <a:r>
              <a:rPr lang="fr-FR" sz="2000" dirty="0"/>
              <a:t>  </a:t>
            </a:r>
            <a:r>
              <a:rPr lang="fr-FR" sz="2000" b="1" dirty="0" smtClean="0"/>
              <a:t>Solutions Logement</a:t>
            </a:r>
          </a:p>
          <a:p>
            <a:endParaRPr lang="fr-FR" sz="2000" dirty="0" smtClean="0"/>
          </a:p>
          <a:p>
            <a:pPr marL="1257300" lvl="2" indent="-342900">
              <a:buFont typeface="Wingdings" panose="05000000000000000000" pitchFamily="2" charset="2"/>
              <a:buChar char="ü"/>
            </a:pPr>
            <a:r>
              <a:rPr lang="fr-FR" sz="2000" dirty="0" smtClean="0"/>
              <a:t>Clé Aquitaine pour l’obtention de caution</a:t>
            </a:r>
          </a:p>
          <a:p>
            <a:pPr marL="1257300" lvl="2" indent="-342900">
              <a:buFont typeface="Wingdings" panose="05000000000000000000" pitchFamily="2" charset="2"/>
              <a:buChar char="ü"/>
            </a:pPr>
            <a:r>
              <a:rPr lang="fr-FR" sz="2000" dirty="0" err="1" smtClean="0"/>
              <a:t>Mobility</a:t>
            </a:r>
            <a:r>
              <a:rPr lang="fr-FR" sz="2000" dirty="0" smtClean="0"/>
              <a:t> Aquitaine et </a:t>
            </a:r>
            <a:r>
              <a:rPr lang="fr-FR" sz="2000" dirty="0" err="1" smtClean="0"/>
              <a:t>Mobility</a:t>
            </a:r>
            <a:r>
              <a:rPr lang="fr-FR" sz="2000" dirty="0" smtClean="0"/>
              <a:t> </a:t>
            </a:r>
            <a:r>
              <a:rPr lang="fr-FR" sz="2000" dirty="0" err="1" smtClean="0"/>
              <a:t>Pass</a:t>
            </a:r>
            <a:endParaRPr lang="fr-FR" sz="2000" dirty="0" smtClean="0"/>
          </a:p>
          <a:p>
            <a:pPr marL="1257300" lvl="2" indent="-342900">
              <a:buFont typeface="Wingdings" panose="05000000000000000000" pitchFamily="2" charset="2"/>
              <a:buChar char="ü"/>
            </a:pPr>
            <a:r>
              <a:rPr lang="fr-FR" sz="2000" dirty="0" err="1" smtClean="0"/>
              <a:t>Moov’access</a:t>
            </a:r>
            <a:endParaRPr lang="fr-FR" sz="2000" dirty="0" smtClean="0"/>
          </a:p>
          <a:p>
            <a:pPr marL="1257300" lvl="2" indent="-342900">
              <a:buFont typeface="Wingdings" panose="05000000000000000000" pitchFamily="2" charset="2"/>
              <a:buChar char="ü"/>
            </a:pPr>
            <a:r>
              <a:rPr lang="fr-FR" sz="2000" dirty="0" smtClean="0"/>
              <a:t>Le Crous</a:t>
            </a:r>
          </a:p>
          <a:p>
            <a:pPr marL="1257300" lvl="2" indent="-342900">
              <a:buFont typeface="Wingdings" panose="05000000000000000000" pitchFamily="2" charset="2"/>
              <a:buChar char="ü"/>
            </a:pPr>
            <a:r>
              <a:rPr lang="fr-FR" sz="2000" dirty="0" smtClean="0"/>
              <a:t>Swap and </a:t>
            </a:r>
            <a:r>
              <a:rPr lang="fr-FR" sz="2000" dirty="0" err="1" smtClean="0"/>
              <a:t>study</a:t>
            </a:r>
            <a:endParaRPr lang="fr-FR" sz="2000" dirty="0"/>
          </a:p>
        </p:txBody>
      </p:sp>
    </p:spTree>
    <p:extLst>
      <p:ext uri="{BB962C8B-B14F-4D97-AF65-F5344CB8AC3E}">
        <p14:creationId xmlns:p14="http://schemas.microsoft.com/office/powerpoint/2010/main" val="403082838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9497"/>
            <a:ext cx="7776864" cy="1217029"/>
          </a:xfrm>
        </p:spPr>
        <p:txBody>
          <a:bodyPr>
            <a:normAutofit fontScale="90000"/>
          </a:bodyPr>
          <a:lstStyle/>
          <a:p>
            <a:r>
              <a:rPr lang="fr-FR" sz="900" dirty="0"/>
              <a:t> </a:t>
            </a:r>
            <a:r>
              <a:rPr lang="fr-FR" dirty="0"/>
              <a:t/>
            </a:r>
            <a:br>
              <a:rPr lang="fr-FR" dirty="0"/>
            </a:br>
            <a:r>
              <a:rPr lang="fr-FR" dirty="0"/>
              <a:t>LES AIDES EMPLOYEURS</a:t>
            </a:r>
            <a:br>
              <a:rPr lang="fr-FR" dirty="0"/>
            </a:br>
            <a:r>
              <a:rPr lang="fr-FR" dirty="0"/>
              <a:t>Région Nouvelle-Aquitaine</a:t>
            </a:r>
            <a:br>
              <a:rPr lang="fr-FR" dirty="0"/>
            </a:br>
            <a:endParaRPr lang="fr-FR" dirty="0"/>
          </a:p>
        </p:txBody>
      </p:sp>
      <p:sp>
        <p:nvSpPr>
          <p:cNvPr id="3" name="Espace réservé du contenu 2"/>
          <p:cNvSpPr>
            <a:spLocks noGrp="1"/>
          </p:cNvSpPr>
          <p:nvPr>
            <p:ph idx="1"/>
          </p:nvPr>
        </p:nvSpPr>
        <p:spPr/>
        <p:txBody>
          <a:bodyPr>
            <a:normAutofit/>
          </a:bodyPr>
          <a:lstStyle/>
          <a:p>
            <a:pPr marL="0" indent="0">
              <a:buNone/>
            </a:pPr>
            <a:r>
              <a:rPr lang="fr-FR" sz="2400" b="1" dirty="0">
                <a:solidFill>
                  <a:schemeClr val="tx1"/>
                </a:solidFill>
              </a:rPr>
              <a:t>L’entreprise qui embauche un(e) apprenti(e) bénéficie d'un soutien financier de la part de la région Nouvelle-Aquitaine et de </a:t>
            </a:r>
            <a:r>
              <a:rPr lang="fr-FR" sz="2400" b="1" dirty="0" smtClean="0">
                <a:solidFill>
                  <a:schemeClr val="tx1"/>
                </a:solidFill>
              </a:rPr>
              <a:t>l'Etat.</a:t>
            </a:r>
          </a:p>
          <a:p>
            <a:pPr marL="0" indent="0">
              <a:buNone/>
            </a:pPr>
            <a:endParaRPr lang="fr-FR" sz="2400" b="1" dirty="0" smtClean="0">
              <a:solidFill>
                <a:schemeClr val="tx1"/>
              </a:solidFill>
            </a:endParaRPr>
          </a:p>
          <a:p>
            <a:pPr>
              <a:buBlip>
                <a:blip r:embed="rId3"/>
              </a:buBlip>
            </a:pPr>
            <a:r>
              <a:rPr lang="fr-FR" sz="2400" b="0" dirty="0">
                <a:solidFill>
                  <a:schemeClr val="tx1"/>
                </a:solidFill>
              </a:rPr>
              <a:t>L'aide au recrutement de 1 000 </a:t>
            </a:r>
            <a:r>
              <a:rPr lang="fr-FR" sz="2400" b="0" dirty="0" smtClean="0">
                <a:solidFill>
                  <a:schemeClr val="tx1"/>
                </a:solidFill>
              </a:rPr>
              <a:t>euros</a:t>
            </a:r>
            <a:endParaRPr lang="fr-FR" sz="2400" b="0" dirty="0">
              <a:solidFill>
                <a:schemeClr val="tx1"/>
              </a:solidFill>
            </a:endParaRPr>
          </a:p>
          <a:p>
            <a:pPr>
              <a:buBlip>
                <a:blip r:embed="rId3"/>
              </a:buBlip>
            </a:pPr>
            <a:r>
              <a:rPr lang="fr-FR" sz="2400" b="0" dirty="0">
                <a:solidFill>
                  <a:schemeClr val="tx1"/>
                </a:solidFill>
              </a:rPr>
              <a:t>Des exonérations de cotisations </a:t>
            </a:r>
            <a:r>
              <a:rPr lang="fr-FR" sz="2400" b="0" dirty="0" smtClean="0">
                <a:solidFill>
                  <a:schemeClr val="tx1"/>
                </a:solidFill>
              </a:rPr>
              <a:t>sociales</a:t>
            </a:r>
          </a:p>
          <a:p>
            <a:pPr>
              <a:buBlip>
                <a:blip r:embed="rId3"/>
              </a:buBlip>
            </a:pPr>
            <a:r>
              <a:rPr lang="fr-FR" sz="2400" b="0" dirty="0">
                <a:solidFill>
                  <a:schemeClr val="tx1"/>
                </a:solidFill>
              </a:rPr>
              <a:t>Un crédit d'impôt</a:t>
            </a:r>
          </a:p>
        </p:txBody>
      </p:sp>
    </p:spTree>
    <p:extLst>
      <p:ext uri="{BB962C8B-B14F-4D97-AF65-F5344CB8AC3E}">
        <p14:creationId xmlns:p14="http://schemas.microsoft.com/office/powerpoint/2010/main" val="308108383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5642" y="116633"/>
            <a:ext cx="8538358" cy="693961"/>
          </a:xfrm>
        </p:spPr>
        <p:txBody>
          <a:bodyPr>
            <a:normAutofit fontScale="90000"/>
          </a:bodyPr>
          <a:lstStyle/>
          <a:p>
            <a:r>
              <a:rPr lang="fr-FR" dirty="0"/>
              <a:t>APPRENTISSAGE EN </a:t>
            </a:r>
            <a:r>
              <a:rPr lang="fr-FR" dirty="0" smtClean="0"/>
              <a:t>NOUVELLE AQUITAINE</a:t>
            </a:r>
            <a:endParaRPr lang="fr-FR" dirty="0"/>
          </a:p>
        </p:txBody>
      </p:sp>
      <p:pic>
        <p:nvPicPr>
          <p:cNvPr id="4" name="Espace réservé du contenu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1631" y="1261731"/>
            <a:ext cx="3723861" cy="5257800"/>
          </a:xfrm>
          <a:prstGeom prst="rect">
            <a:avLst/>
          </a:prstGeom>
          <a:noFill/>
          <a:ln>
            <a:noFill/>
          </a:ln>
        </p:spPr>
      </p:pic>
      <p:sp>
        <p:nvSpPr>
          <p:cNvPr id="6" name="ZoneTexte 5"/>
          <p:cNvSpPr txBox="1"/>
          <p:nvPr/>
        </p:nvSpPr>
        <p:spPr>
          <a:xfrm>
            <a:off x="4008782" y="6519531"/>
            <a:ext cx="4678018" cy="215444"/>
          </a:xfrm>
          <a:prstGeom prst="rect">
            <a:avLst/>
          </a:prstGeom>
          <a:noFill/>
        </p:spPr>
        <p:txBody>
          <a:bodyPr wrap="square" rtlCol="0">
            <a:spAutoFit/>
          </a:bodyPr>
          <a:lstStyle/>
          <a:p>
            <a:r>
              <a:rPr lang="fr-FR" sz="800" dirty="0" smtClean="0"/>
              <a:t>Atlas Nouvel aquitaine 2016</a:t>
            </a:r>
            <a:endParaRPr lang="fr-FR" sz="800" dirty="0"/>
          </a:p>
        </p:txBody>
      </p:sp>
    </p:spTree>
    <p:extLst>
      <p:ext uri="{BB962C8B-B14F-4D97-AF65-F5344CB8AC3E}">
        <p14:creationId xmlns:p14="http://schemas.microsoft.com/office/powerpoint/2010/main" val="294148276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025" y="36099"/>
            <a:ext cx="10343408" cy="949553"/>
          </a:xfrm>
        </p:spPr>
        <p:txBody>
          <a:bodyPr>
            <a:normAutofit/>
          </a:bodyPr>
          <a:lstStyle/>
          <a:p>
            <a:r>
              <a:rPr lang="fr-FR" dirty="0" smtClean="0"/>
              <a:t>Evolution du nombre d’apprentis </a:t>
            </a:r>
            <a:br>
              <a:rPr lang="fr-FR" dirty="0" smtClean="0"/>
            </a:br>
            <a:r>
              <a:rPr lang="fr-FR" dirty="0" smtClean="0"/>
              <a:t>par niveau Région Nouvelle Aquitaine</a:t>
            </a:r>
            <a:endParaRPr lang="fr-FR" dirty="0"/>
          </a:p>
        </p:txBody>
      </p:sp>
      <p:pic>
        <p:nvPicPr>
          <p:cNvPr id="4" name="Espace réservé du contenu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65070" y="1947554"/>
            <a:ext cx="3621973" cy="2838202"/>
          </a:xfrm>
          <a:prstGeom prst="rect">
            <a:avLst/>
          </a:prstGeom>
          <a:noFill/>
          <a:ln>
            <a:noFill/>
          </a:ln>
        </p:spPr>
      </p:pic>
      <p:sp>
        <p:nvSpPr>
          <p:cNvPr id="5" name="ZoneTexte 4"/>
          <p:cNvSpPr txBox="1"/>
          <p:nvPr/>
        </p:nvSpPr>
        <p:spPr>
          <a:xfrm>
            <a:off x="636104" y="5751443"/>
            <a:ext cx="4678018" cy="215444"/>
          </a:xfrm>
          <a:prstGeom prst="rect">
            <a:avLst/>
          </a:prstGeom>
          <a:noFill/>
        </p:spPr>
        <p:txBody>
          <a:bodyPr wrap="square" rtlCol="0">
            <a:spAutoFit/>
          </a:bodyPr>
          <a:lstStyle/>
          <a:p>
            <a:r>
              <a:rPr lang="fr-FR" sz="800" dirty="0" smtClean="0"/>
              <a:t>Atlas Nouvel aquitaine 2016</a:t>
            </a:r>
            <a:endParaRPr lang="fr-FR" sz="800" dirty="0"/>
          </a:p>
        </p:txBody>
      </p:sp>
    </p:spTree>
    <p:extLst>
      <p:ext uri="{BB962C8B-B14F-4D97-AF65-F5344CB8AC3E}">
        <p14:creationId xmlns:p14="http://schemas.microsoft.com/office/powerpoint/2010/main" val="150955120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endParaRPr lang="fr-FR" dirty="0"/>
          </a:p>
        </p:txBody>
      </p:sp>
      <p:pic>
        <p:nvPicPr>
          <p:cNvPr id="6" name="Espace réservé du contenu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3813" y="1836194"/>
            <a:ext cx="3793844" cy="3092066"/>
          </a:xfrm>
          <a:prstGeom prst="rect">
            <a:avLst/>
          </a:prstGeom>
          <a:noFill/>
          <a:ln>
            <a:noFill/>
          </a:ln>
        </p:spPr>
      </p:pic>
      <p:sp>
        <p:nvSpPr>
          <p:cNvPr id="5" name="ZoneTexte 4"/>
          <p:cNvSpPr txBox="1"/>
          <p:nvPr/>
        </p:nvSpPr>
        <p:spPr>
          <a:xfrm>
            <a:off x="731758" y="236888"/>
            <a:ext cx="7793902" cy="830997"/>
          </a:xfrm>
          <a:prstGeom prst="rect">
            <a:avLst/>
          </a:prstGeom>
          <a:noFill/>
        </p:spPr>
        <p:txBody>
          <a:bodyPr wrap="square" rtlCol="0">
            <a:spAutoFit/>
          </a:bodyPr>
          <a:lstStyle/>
          <a:p>
            <a:pPr algn="ctr"/>
            <a:r>
              <a:rPr lang="fr-FR" sz="2400" b="1" dirty="0" smtClean="0">
                <a:solidFill>
                  <a:schemeClr val="bg1"/>
                </a:solidFill>
              </a:rPr>
              <a:t>REPARTITION DES APPRENTIS PAR NIVEAU</a:t>
            </a:r>
          </a:p>
          <a:p>
            <a:pPr algn="ctr"/>
            <a:r>
              <a:rPr lang="fr-FR" sz="2400" b="1" dirty="0" smtClean="0">
                <a:solidFill>
                  <a:schemeClr val="bg1"/>
                </a:solidFill>
              </a:rPr>
              <a:t> Région Nouvelle aquitaine </a:t>
            </a:r>
            <a:endParaRPr lang="fr-FR" sz="2400" b="1" dirty="0">
              <a:solidFill>
                <a:schemeClr val="bg1"/>
              </a:solidFill>
            </a:endParaRPr>
          </a:p>
        </p:txBody>
      </p:sp>
      <p:sp>
        <p:nvSpPr>
          <p:cNvPr id="7" name="ZoneTexte 6"/>
          <p:cNvSpPr txBox="1"/>
          <p:nvPr/>
        </p:nvSpPr>
        <p:spPr>
          <a:xfrm>
            <a:off x="636104" y="5751443"/>
            <a:ext cx="4678018" cy="215444"/>
          </a:xfrm>
          <a:prstGeom prst="rect">
            <a:avLst/>
          </a:prstGeom>
          <a:noFill/>
        </p:spPr>
        <p:txBody>
          <a:bodyPr wrap="square" rtlCol="0">
            <a:spAutoFit/>
          </a:bodyPr>
          <a:lstStyle/>
          <a:p>
            <a:r>
              <a:rPr lang="fr-FR" sz="800" dirty="0" smtClean="0"/>
              <a:t>Atlas Nouvel aquitaine 2016</a:t>
            </a:r>
            <a:endParaRPr lang="fr-FR" sz="800" dirty="0"/>
          </a:p>
        </p:txBody>
      </p:sp>
    </p:spTree>
    <p:extLst>
      <p:ext uri="{BB962C8B-B14F-4D97-AF65-F5344CB8AC3E}">
        <p14:creationId xmlns:p14="http://schemas.microsoft.com/office/powerpoint/2010/main" val="384647552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APPRENTISSAGE </a:t>
            </a:r>
            <a:r>
              <a:rPr lang="fr-FR" dirty="0"/>
              <a:t>DANS L’ARTISANAT </a:t>
            </a:r>
            <a:r>
              <a:rPr lang="fr-FR" dirty="0" smtClean="0"/>
              <a:t> </a:t>
            </a:r>
            <a:r>
              <a:rPr lang="fr-FR" dirty="0"/>
              <a:t>NOUVELLE AQUITAINE</a:t>
            </a:r>
            <a:br>
              <a:rPr lang="fr-FR" dirty="0"/>
            </a:br>
            <a:endParaRPr lang="fr-FR" dirty="0"/>
          </a:p>
        </p:txBody>
      </p:sp>
      <p:pic>
        <p:nvPicPr>
          <p:cNvPr id="4" name="Espace réservé du contenu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3990" b="98713" l="30237" r="71038"/>
                    </a14:imgEffect>
                  </a14:imgLayer>
                </a14:imgProps>
              </a:ext>
              <a:ext uri="{28A0092B-C50C-407E-A947-70E740481C1C}">
                <a14:useLocalDpi xmlns:a14="http://schemas.microsoft.com/office/drawing/2010/main" val="0"/>
              </a:ext>
            </a:extLst>
          </a:blip>
          <a:stretch/>
        </p:blipFill>
        <p:spPr bwMode="auto">
          <a:xfrm>
            <a:off x="2921330" y="810594"/>
            <a:ext cx="7522319" cy="6062645"/>
          </a:xfrm>
          <a:prstGeom prst="rect">
            <a:avLst/>
          </a:prstGeom>
          <a:ln>
            <a:noFill/>
          </a:ln>
          <a:extLst>
            <a:ext uri="{53640926-AAD7-44D8-BBD7-CCE9431645EC}">
              <a14:shadowObscured xmlns:a14="http://schemas.microsoft.com/office/drawing/2010/main"/>
            </a:ext>
          </a:extLst>
        </p:spPr>
      </p:pic>
      <p:sp>
        <p:nvSpPr>
          <p:cNvPr id="6" name="Sous-titre 2"/>
          <p:cNvSpPr txBox="1">
            <a:spLocks/>
          </p:cNvSpPr>
          <p:nvPr/>
        </p:nvSpPr>
        <p:spPr>
          <a:xfrm>
            <a:off x="178131" y="1444487"/>
            <a:ext cx="5973287" cy="4386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Blip>
                <a:blip r:embed="rId5"/>
              </a:buBlip>
            </a:pPr>
            <a:r>
              <a:rPr lang="fr-FR" sz="1800" dirty="0" smtClean="0"/>
              <a:t>16 campus des métiers (11 CFA)</a:t>
            </a:r>
          </a:p>
          <a:p>
            <a:pPr marL="0" indent="0">
              <a:buNone/>
            </a:pPr>
            <a:endParaRPr lang="fr-FR" sz="1800" dirty="0" smtClean="0"/>
          </a:p>
          <a:p>
            <a:pPr>
              <a:buBlip>
                <a:blip r:embed="rId5"/>
              </a:buBlip>
            </a:pPr>
            <a:r>
              <a:rPr lang="fr-FR" sz="1800" dirty="0" smtClean="0"/>
              <a:t>10 656 apprentis dans les CFA du réseau CMA</a:t>
            </a:r>
            <a:endParaRPr lang="fr-FR" sz="1800" dirty="0"/>
          </a:p>
          <a:p>
            <a:pPr>
              <a:buFont typeface="Courier New" panose="02070309020205020404" pitchFamily="49" charset="0"/>
              <a:buChar char="o"/>
            </a:pPr>
            <a:r>
              <a:rPr lang="fr-FR" sz="1800" dirty="0" smtClean="0"/>
              <a:t>+ 3% par rapport à 2014</a:t>
            </a:r>
          </a:p>
          <a:p>
            <a:pPr>
              <a:buFont typeface="Courier New" panose="02070309020205020404" pitchFamily="49" charset="0"/>
              <a:buChar char="o"/>
            </a:pPr>
            <a:r>
              <a:rPr lang="fr-FR" sz="1800" dirty="0" smtClean="0"/>
              <a:t>30% des 35 586 apprentis de la région</a:t>
            </a:r>
          </a:p>
          <a:p>
            <a:pPr marL="0" indent="0">
              <a:buNone/>
            </a:pPr>
            <a:endParaRPr lang="fr-FR" sz="1800" dirty="0" smtClean="0"/>
          </a:p>
          <a:p>
            <a:pPr>
              <a:buBlip>
                <a:blip r:embed="rId5"/>
              </a:buBlip>
            </a:pPr>
            <a:r>
              <a:rPr lang="fr-FR" sz="1800" dirty="0" smtClean="0"/>
              <a:t>Plus de 150 diplômes ou certifications </a:t>
            </a:r>
          </a:p>
          <a:p>
            <a:pPr marL="0" indent="0">
              <a:buNone/>
            </a:pPr>
            <a:r>
              <a:rPr lang="fr-FR" sz="1800" dirty="0"/>
              <a:t> </a:t>
            </a:r>
            <a:r>
              <a:rPr lang="fr-FR" sz="1800" dirty="0" smtClean="0"/>
              <a:t>   préparés en apprentissage sur les </a:t>
            </a:r>
          </a:p>
          <a:p>
            <a:pPr marL="0" indent="0">
              <a:buNone/>
            </a:pPr>
            <a:r>
              <a:rPr lang="fr-FR" sz="1800" dirty="0"/>
              <a:t> </a:t>
            </a:r>
            <a:r>
              <a:rPr lang="fr-FR" sz="1800" dirty="0" smtClean="0"/>
              <a:t>   niveaux V, IV et III. </a:t>
            </a:r>
            <a:br>
              <a:rPr lang="fr-FR" sz="1800" dirty="0" smtClean="0"/>
            </a:br>
            <a:r>
              <a:rPr lang="fr-FR" sz="1800" dirty="0" smtClean="0"/>
              <a:t>    </a:t>
            </a:r>
            <a:r>
              <a:rPr lang="fr-FR" sz="1800" dirty="0"/>
              <a:t>(</a:t>
            </a:r>
            <a:r>
              <a:rPr lang="fr-FR" sz="1800" dirty="0" smtClean="0"/>
              <a:t>+DIMA)</a:t>
            </a:r>
          </a:p>
          <a:p>
            <a:endParaRPr lang="fr-FR" sz="1600" dirty="0" smtClean="0"/>
          </a:p>
          <a:p>
            <a:pPr marL="0" indent="0">
              <a:buNone/>
            </a:pPr>
            <a:endParaRPr lang="fr-FR" dirty="0"/>
          </a:p>
        </p:txBody>
      </p:sp>
      <p:sp>
        <p:nvSpPr>
          <p:cNvPr id="7" name="ZoneTexte 6"/>
          <p:cNvSpPr txBox="1"/>
          <p:nvPr/>
        </p:nvSpPr>
        <p:spPr>
          <a:xfrm>
            <a:off x="457200" y="6559826"/>
            <a:ext cx="3147391" cy="215444"/>
          </a:xfrm>
          <a:prstGeom prst="rect">
            <a:avLst/>
          </a:prstGeom>
          <a:noFill/>
        </p:spPr>
        <p:txBody>
          <a:bodyPr wrap="square" rtlCol="0">
            <a:spAutoFit/>
          </a:bodyPr>
          <a:lstStyle/>
          <a:p>
            <a:r>
              <a:rPr lang="fr-FR" sz="800" dirty="0" smtClean="0"/>
              <a:t>Source </a:t>
            </a:r>
            <a:r>
              <a:rPr lang="fr-FR" sz="800" smtClean="0"/>
              <a:t>CRMA Aquitaine</a:t>
            </a:r>
            <a:endParaRPr lang="fr-FR" sz="800" dirty="0"/>
          </a:p>
        </p:txBody>
      </p:sp>
    </p:spTree>
    <p:extLst>
      <p:ext uri="{BB962C8B-B14F-4D97-AF65-F5344CB8AC3E}">
        <p14:creationId xmlns:p14="http://schemas.microsoft.com/office/powerpoint/2010/main" val="288162910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pPr marL="0" indent="0" algn="ctr">
              <a:buNone/>
            </a:pPr>
            <a:r>
              <a:rPr lang="fr-FR" dirty="0" smtClean="0">
                <a:solidFill>
                  <a:schemeClr val="tx1"/>
                </a:solidFill>
              </a:rPr>
              <a:t>MERCI DE VOTRE ATTENTION</a:t>
            </a:r>
            <a:endParaRPr lang="fr-FR" dirty="0">
              <a:solidFill>
                <a:schemeClr val="tx1"/>
              </a:solidFill>
            </a:endParaRPr>
          </a:p>
        </p:txBody>
      </p:sp>
      <p:sp>
        <p:nvSpPr>
          <p:cNvPr id="4" name="Rectangle 3"/>
          <p:cNvSpPr/>
          <p:nvPr/>
        </p:nvSpPr>
        <p:spPr>
          <a:xfrm>
            <a:off x="397822" y="4499252"/>
            <a:ext cx="8441377" cy="646331"/>
          </a:xfrm>
          <a:prstGeom prst="rect">
            <a:avLst/>
          </a:prstGeom>
        </p:spPr>
        <p:txBody>
          <a:bodyPr wrap="square">
            <a:spAutoFit/>
          </a:bodyPr>
          <a:lstStyle/>
          <a:p>
            <a:r>
              <a:rPr lang="fr-FR" dirty="0"/>
              <a:t>https://</a:t>
            </a:r>
            <a:r>
              <a:rPr lang="fr-FR" dirty="0" smtClean="0"/>
              <a:t>www.laregion-alpc.fr/olympiades-des-metiers-une-equipe-de-64-talents.html</a:t>
            </a:r>
            <a:endParaRPr lang="fr-FR" dirty="0"/>
          </a:p>
        </p:txBody>
      </p:sp>
    </p:spTree>
    <p:extLst>
      <p:ext uri="{BB962C8B-B14F-4D97-AF65-F5344CB8AC3E}">
        <p14:creationId xmlns:p14="http://schemas.microsoft.com/office/powerpoint/2010/main" val="249151692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523875" y="0"/>
            <a:ext cx="8620125" cy="5919898"/>
          </a:xfrm>
          <a:prstGeom prst="rect">
            <a:avLst/>
          </a:prstGeom>
          <a:noFill/>
          <a:ln>
            <a:noFill/>
          </a:ln>
        </p:spPr>
      </p:pic>
    </p:spTree>
    <p:extLst>
      <p:ext uri="{BB962C8B-B14F-4D97-AF65-F5344CB8AC3E}">
        <p14:creationId xmlns:p14="http://schemas.microsoft.com/office/powerpoint/2010/main" val="317519845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702310" y="0"/>
            <a:ext cx="8441690" cy="6578930"/>
          </a:xfrm>
          <a:prstGeom prst="rect">
            <a:avLst/>
          </a:prstGeom>
          <a:noFill/>
          <a:ln>
            <a:noFill/>
          </a:ln>
        </p:spPr>
      </p:pic>
    </p:spTree>
    <p:extLst>
      <p:ext uri="{BB962C8B-B14F-4D97-AF65-F5344CB8AC3E}">
        <p14:creationId xmlns:p14="http://schemas.microsoft.com/office/powerpoint/2010/main" val="261187455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Classification internationale type </a:t>
            </a:r>
            <a:br>
              <a:rPr lang="fr-FR" dirty="0" smtClean="0"/>
            </a:br>
            <a:r>
              <a:rPr lang="fr-FR" dirty="0" smtClean="0"/>
              <a:t>des enseignements</a:t>
            </a:r>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1227627529"/>
              </p:ext>
            </p:extLst>
          </p:nvPr>
        </p:nvGraphicFramePr>
        <p:xfrm>
          <a:off x="460375" y="1755084"/>
          <a:ext cx="8588375" cy="3064565"/>
        </p:xfrm>
        <a:graphic>
          <a:graphicData uri="http://schemas.openxmlformats.org/presentationml/2006/ole">
            <mc:AlternateContent xmlns:mc="http://schemas.openxmlformats.org/markup-compatibility/2006">
              <mc:Choice xmlns:v="urn:schemas-microsoft-com:vml" Requires="v">
                <p:oleObj spid="_x0000_s1076" name="Document" r:id="rId4" imgW="8890000" imgH="2552700" progId="Word.Document.12">
                  <p:embed/>
                </p:oleObj>
              </mc:Choice>
              <mc:Fallback>
                <p:oleObj name="Document" r:id="rId4" imgW="8890000" imgH="2552700" progId="Word.Document.12">
                  <p:embed/>
                  <p:pic>
                    <p:nvPicPr>
                      <p:cNvPr id="0" name=""/>
                      <p:cNvPicPr/>
                      <p:nvPr/>
                    </p:nvPicPr>
                    <p:blipFill>
                      <a:blip r:embed="rId5"/>
                      <a:stretch>
                        <a:fillRect/>
                      </a:stretch>
                    </p:blipFill>
                    <p:spPr>
                      <a:xfrm>
                        <a:off x="460375" y="1755084"/>
                        <a:ext cx="8588375" cy="3064565"/>
                      </a:xfrm>
                      <a:prstGeom prst="rect">
                        <a:avLst/>
                      </a:prstGeom>
                    </p:spPr>
                  </p:pic>
                </p:oleObj>
              </mc:Fallback>
            </mc:AlternateContent>
          </a:graphicData>
        </a:graphic>
      </p:graphicFrame>
      <p:sp>
        <p:nvSpPr>
          <p:cNvPr id="4" name="Rectangle 3"/>
          <p:cNvSpPr/>
          <p:nvPr/>
        </p:nvSpPr>
        <p:spPr>
          <a:xfrm>
            <a:off x="460375" y="5186480"/>
            <a:ext cx="8030817" cy="492443"/>
          </a:xfrm>
          <a:prstGeom prst="rect">
            <a:avLst/>
          </a:prstGeom>
        </p:spPr>
        <p:txBody>
          <a:bodyPr wrap="square">
            <a:spAutoFit/>
          </a:bodyPr>
          <a:lstStyle/>
          <a:p>
            <a:r>
              <a:rPr lang="fr-FR" sz="1400" i="1" dirty="0"/>
              <a:t>*</a:t>
            </a:r>
            <a:r>
              <a:rPr lang="fr-FR" sz="1200" i="1" dirty="0"/>
              <a:t>Classification internationale type des enseignements (CITE) de l'UNESCO, utilisée pour les comparaisons entre pays (classement selon le diplôme obtenu).</a:t>
            </a:r>
            <a:endParaRPr lang="fr-FR" sz="1200" dirty="0"/>
          </a:p>
        </p:txBody>
      </p:sp>
    </p:spTree>
    <p:extLst>
      <p:ext uri="{BB962C8B-B14F-4D97-AF65-F5344CB8AC3E}">
        <p14:creationId xmlns:p14="http://schemas.microsoft.com/office/powerpoint/2010/main" val="375959223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3843" y="256761"/>
            <a:ext cx="5181600" cy="707886"/>
          </a:xfrm>
          <a:prstGeom prst="rect">
            <a:avLst/>
          </a:prstGeom>
          <a:noFill/>
        </p:spPr>
        <p:txBody>
          <a:bodyPr wrap="square" rtlCol="0">
            <a:spAutoFit/>
          </a:bodyPr>
          <a:lstStyle/>
          <a:p>
            <a:pPr algn="ctr"/>
            <a:r>
              <a:rPr lang="fr-FR" sz="4000" dirty="0" smtClean="0">
                <a:solidFill>
                  <a:schemeClr val="bg1"/>
                </a:solidFill>
              </a:rPr>
              <a:t>L’ Apprentissage</a:t>
            </a:r>
            <a:r>
              <a:rPr lang="fr-FR" dirty="0" smtClean="0">
                <a:solidFill>
                  <a:schemeClr val="bg1"/>
                </a:solidFill>
              </a:rPr>
              <a:t> </a:t>
            </a:r>
            <a:endParaRPr lang="fr-FR" dirty="0">
              <a:solidFill>
                <a:schemeClr val="bg1"/>
              </a:solidFill>
            </a:endParaRPr>
          </a:p>
        </p:txBody>
      </p:sp>
      <p:sp>
        <p:nvSpPr>
          <p:cNvPr id="3" name="ZoneTexte 2"/>
          <p:cNvSpPr txBox="1"/>
          <p:nvPr/>
        </p:nvSpPr>
        <p:spPr>
          <a:xfrm>
            <a:off x="344557" y="1749287"/>
            <a:ext cx="8401878" cy="1384995"/>
          </a:xfrm>
          <a:prstGeom prst="rect">
            <a:avLst/>
          </a:prstGeom>
          <a:noFill/>
        </p:spPr>
        <p:txBody>
          <a:bodyPr wrap="square" rtlCol="0">
            <a:spAutoFit/>
          </a:bodyPr>
          <a:lstStyle/>
          <a:p>
            <a:pPr algn="ctr"/>
            <a:endParaRPr lang="fr-FR" sz="2800" dirty="0" smtClean="0"/>
          </a:p>
          <a:p>
            <a:pPr algn="ctr"/>
            <a:r>
              <a:rPr lang="fr-FR" sz="2800" dirty="0" smtClean="0"/>
              <a:t>Une voie de formation partagée </a:t>
            </a:r>
          </a:p>
          <a:p>
            <a:pPr algn="ctr"/>
            <a:r>
              <a:rPr lang="fr-FR" sz="2800" dirty="0" smtClean="0"/>
              <a:t>entre l’entreprise et le centre de Formation </a:t>
            </a:r>
            <a:endParaRPr lang="fr-FR" sz="2800" dirty="0"/>
          </a:p>
        </p:txBody>
      </p:sp>
      <p:sp>
        <p:nvSpPr>
          <p:cNvPr id="6" name="Espace réservé du numéro de diapositive 5"/>
          <p:cNvSpPr>
            <a:spLocks noGrp="1"/>
          </p:cNvSpPr>
          <p:nvPr>
            <p:ph type="sldNum" sz="quarter" idx="12"/>
          </p:nvPr>
        </p:nvSpPr>
        <p:spPr/>
        <p:txBody>
          <a:bodyPr/>
          <a:lstStyle/>
          <a:p>
            <a:fld id="{0A32C840-333D-4ED7-9630-4B60DE9A54DD}" type="slidenum">
              <a:rPr lang="fr-FR" smtClean="0"/>
              <a:t>6</a:t>
            </a:fld>
            <a:endParaRPr lang="fr-FR"/>
          </a:p>
        </p:txBody>
      </p:sp>
    </p:spTree>
    <p:extLst>
      <p:ext uri="{BB962C8B-B14F-4D97-AF65-F5344CB8AC3E}">
        <p14:creationId xmlns:p14="http://schemas.microsoft.com/office/powerpoint/2010/main" val="119613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a:t>
            </a:r>
            <a:r>
              <a:rPr lang="fr-FR" dirty="0" smtClean="0"/>
              <a:t>ATOUTS </a:t>
            </a:r>
            <a:r>
              <a:rPr lang="fr-FR" dirty="0"/>
              <a:t>DE </a:t>
            </a:r>
            <a:r>
              <a:rPr lang="fr-FR" dirty="0" smtClean="0"/>
              <a:t>L’APPRENTISSAGE</a:t>
            </a:r>
            <a:endParaRPr lang="fr-FR" dirty="0"/>
          </a:p>
        </p:txBody>
      </p:sp>
      <p:sp>
        <p:nvSpPr>
          <p:cNvPr id="4" name="ZoneTexte 3"/>
          <p:cNvSpPr txBox="1"/>
          <p:nvPr/>
        </p:nvSpPr>
        <p:spPr>
          <a:xfrm>
            <a:off x="380010" y="1417638"/>
            <a:ext cx="8621486" cy="1908215"/>
          </a:xfrm>
          <a:prstGeom prst="rect">
            <a:avLst/>
          </a:prstGeom>
          <a:noFill/>
        </p:spPr>
        <p:txBody>
          <a:bodyPr wrap="square" rtlCol="0">
            <a:spAutoFit/>
          </a:bodyPr>
          <a:lstStyle/>
          <a:p>
            <a:r>
              <a:rPr lang="fr-FR" sz="2000" b="1" dirty="0" smtClean="0"/>
              <a:t>Pour l’Apprenti</a:t>
            </a:r>
          </a:p>
          <a:p>
            <a:endParaRPr lang="fr-FR" sz="2000" dirty="0" smtClean="0"/>
          </a:p>
          <a:p>
            <a:pPr marL="342900" indent="-342900">
              <a:buBlip>
                <a:blip r:embed="rId3"/>
              </a:buBlip>
            </a:pPr>
            <a:r>
              <a:rPr lang="fr-FR" sz="2000" dirty="0" smtClean="0"/>
              <a:t>Préparer un diplôme en apprenant un métier</a:t>
            </a:r>
          </a:p>
          <a:p>
            <a:pPr marL="342900" indent="-342900">
              <a:buBlip>
                <a:blip r:embed="rId3"/>
              </a:buBlip>
            </a:pPr>
            <a:r>
              <a:rPr lang="fr-FR" sz="2000" dirty="0" smtClean="0"/>
              <a:t>Avoir un salaire et cotiser pour la retraite</a:t>
            </a:r>
          </a:p>
          <a:p>
            <a:pPr marL="342900" indent="-342900">
              <a:buBlip>
                <a:blip r:embed="rId3"/>
              </a:buBlip>
            </a:pPr>
            <a:r>
              <a:rPr lang="fr-FR" sz="2000" dirty="0" smtClean="0"/>
              <a:t>Acquérir une expérience professionnelle tout en se formant</a:t>
            </a:r>
          </a:p>
          <a:p>
            <a:pPr marL="285750" indent="-285750">
              <a:buFont typeface="Arial" panose="020B0604020202020204" pitchFamily="34" charset="0"/>
              <a:buChar char="•"/>
            </a:pPr>
            <a:endParaRPr lang="fr-FR" dirty="0"/>
          </a:p>
        </p:txBody>
      </p:sp>
      <p:sp>
        <p:nvSpPr>
          <p:cNvPr id="5" name="ZoneTexte 4"/>
          <p:cNvSpPr txBox="1"/>
          <p:nvPr/>
        </p:nvSpPr>
        <p:spPr>
          <a:xfrm>
            <a:off x="380010" y="3503393"/>
            <a:ext cx="8763990" cy="2246769"/>
          </a:xfrm>
          <a:prstGeom prst="rect">
            <a:avLst/>
          </a:prstGeom>
          <a:noFill/>
        </p:spPr>
        <p:txBody>
          <a:bodyPr wrap="square" rtlCol="0">
            <a:spAutoFit/>
          </a:bodyPr>
          <a:lstStyle/>
          <a:p>
            <a:r>
              <a:rPr lang="fr-FR" sz="2000" b="1" dirty="0" smtClean="0"/>
              <a:t>Pour l’Entreprise</a:t>
            </a:r>
          </a:p>
          <a:p>
            <a:endParaRPr lang="fr-FR" sz="2000" dirty="0" smtClean="0"/>
          </a:p>
          <a:p>
            <a:pPr marL="342900" indent="-342900">
              <a:buBlip>
                <a:blip r:embed="rId3"/>
              </a:buBlip>
            </a:pPr>
            <a:r>
              <a:rPr lang="fr-FR" sz="2000" dirty="0" smtClean="0"/>
              <a:t>Transmettre un savoir faire et former un jeune</a:t>
            </a:r>
          </a:p>
          <a:p>
            <a:pPr marL="342900" indent="-342900">
              <a:buBlip>
                <a:blip r:embed="rId3"/>
              </a:buBlip>
            </a:pPr>
            <a:r>
              <a:rPr lang="fr-FR" sz="2000" dirty="0" smtClean="0"/>
              <a:t>Promouvoir la culture d’entreprise</a:t>
            </a:r>
          </a:p>
          <a:p>
            <a:pPr marL="342900" indent="-342900">
              <a:buBlip>
                <a:blip r:embed="rId3"/>
              </a:buBlip>
            </a:pPr>
            <a:r>
              <a:rPr lang="fr-FR" sz="2000" dirty="0" smtClean="0"/>
              <a:t>Préparer la reprise de l’entreprise</a:t>
            </a:r>
          </a:p>
          <a:p>
            <a:pPr marL="342900" indent="-342900">
              <a:buBlip>
                <a:blip r:embed="rId3"/>
              </a:buBlip>
            </a:pPr>
            <a:r>
              <a:rPr lang="fr-FR" sz="2000" dirty="0" smtClean="0"/>
              <a:t>Echanger sur les évolutions techniques partagées entre l’Apprenti, le CFA</a:t>
            </a:r>
            <a:endParaRPr lang="fr-FR" sz="2000" dirty="0"/>
          </a:p>
        </p:txBody>
      </p:sp>
    </p:spTree>
    <p:extLst>
      <p:ext uri="{BB962C8B-B14F-4D97-AF65-F5344CB8AC3E}">
        <p14:creationId xmlns:p14="http://schemas.microsoft.com/office/powerpoint/2010/main" val="78182033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L’APPRENTISSAGE POUR </a:t>
            </a:r>
            <a:r>
              <a:rPr lang="fr-FR" dirty="0"/>
              <a:t>QUI ?</a:t>
            </a:r>
            <a:br>
              <a:rPr lang="fr-FR" dirty="0"/>
            </a:br>
            <a:endParaRPr lang="fr-FR" dirty="0"/>
          </a:p>
        </p:txBody>
      </p:sp>
      <p:sp>
        <p:nvSpPr>
          <p:cNvPr id="3" name="Espace réservé du contenu 2"/>
          <p:cNvSpPr>
            <a:spLocks noGrp="1"/>
          </p:cNvSpPr>
          <p:nvPr>
            <p:ph idx="1"/>
          </p:nvPr>
        </p:nvSpPr>
        <p:spPr>
          <a:xfrm>
            <a:off x="683568" y="1247775"/>
            <a:ext cx="8155632" cy="5191125"/>
          </a:xfrm>
        </p:spPr>
        <p:txBody>
          <a:bodyPr/>
          <a:lstStyle/>
          <a:p>
            <a:pPr marL="0" indent="0">
              <a:buNone/>
            </a:pPr>
            <a:r>
              <a:rPr lang="fr-FR" dirty="0" smtClean="0">
                <a:solidFill>
                  <a:schemeClr val="tx1"/>
                </a:solidFill>
              </a:rPr>
              <a:t>Conditions d’âge</a:t>
            </a:r>
          </a:p>
          <a:p>
            <a:pPr marL="0" indent="0">
              <a:buNone/>
            </a:pPr>
            <a:endParaRPr lang="fr-FR" sz="800" dirty="0" smtClean="0"/>
          </a:p>
          <a:p>
            <a:pPr lvl="2"/>
            <a:r>
              <a:rPr lang="fr-FR" dirty="0" smtClean="0"/>
              <a:t>Au moins 16 ans au plus 26 ans</a:t>
            </a:r>
          </a:p>
          <a:p>
            <a:pPr marL="914400" lvl="2" indent="0">
              <a:buNone/>
            </a:pPr>
            <a:endParaRPr lang="fr-FR" sz="800" dirty="0" smtClean="0"/>
          </a:p>
          <a:p>
            <a:pPr lvl="2"/>
            <a:r>
              <a:rPr lang="fr-FR" dirty="0" smtClean="0"/>
              <a:t>Dérogations d’âge sont possibles </a:t>
            </a:r>
          </a:p>
          <a:p>
            <a:pPr marL="914400" lvl="2" indent="0">
              <a:buNone/>
            </a:pPr>
            <a:endParaRPr lang="fr-FR" dirty="0" smtClean="0"/>
          </a:p>
          <a:p>
            <a:pPr marL="809625" lvl="5" indent="-361950">
              <a:buBlip>
                <a:blip r:embed="rId3"/>
              </a:buBlip>
            </a:pPr>
            <a:r>
              <a:rPr lang="fr-FR" dirty="0" smtClean="0"/>
              <a:t>Suite d’un contrat précédent d’apprentissage avec préparation d’un diplôme de niveau supérieur</a:t>
            </a:r>
          </a:p>
          <a:p>
            <a:pPr marL="447675" lvl="5" indent="0">
              <a:buNone/>
            </a:pPr>
            <a:endParaRPr lang="fr-FR" dirty="0" smtClean="0"/>
          </a:p>
          <a:p>
            <a:pPr marL="809625" lvl="5" indent="-361950">
              <a:buBlip>
                <a:blip r:embed="rId3"/>
              </a:buBlip>
            </a:pPr>
            <a:r>
              <a:rPr lang="fr-FR" dirty="0" smtClean="0"/>
              <a:t>Rupture d’un contrat précédent pour un motif indépendant de la volonté de l’apprenti ou suite à une incapacité physique temporaire </a:t>
            </a:r>
          </a:p>
          <a:p>
            <a:pPr marL="447675" lvl="5" indent="0">
              <a:buNone/>
            </a:pPr>
            <a:endParaRPr lang="fr-FR" dirty="0" smtClean="0"/>
          </a:p>
          <a:p>
            <a:pPr marL="809625" lvl="5" indent="-361950">
              <a:buBlip>
                <a:blip r:embed="rId3"/>
              </a:buBlip>
            </a:pPr>
            <a:r>
              <a:rPr lang="fr-FR" dirty="0" smtClean="0"/>
              <a:t>Travailleurs handicapés</a:t>
            </a:r>
          </a:p>
          <a:p>
            <a:pPr marL="447675" lvl="5" indent="0">
              <a:buNone/>
            </a:pPr>
            <a:endParaRPr lang="fr-FR" dirty="0" smtClean="0"/>
          </a:p>
          <a:p>
            <a:pPr marL="809625" lvl="5" indent="-361950">
              <a:buBlip>
                <a:blip r:embed="rId3"/>
              </a:buBlip>
            </a:pPr>
            <a:r>
              <a:rPr lang="fr-FR" dirty="0" smtClean="0"/>
              <a:t>Avec projet de création d’entreprise</a:t>
            </a:r>
          </a:p>
        </p:txBody>
      </p:sp>
    </p:spTree>
    <p:extLst>
      <p:ext uri="{BB962C8B-B14F-4D97-AF65-F5344CB8AC3E}">
        <p14:creationId xmlns:p14="http://schemas.microsoft.com/office/powerpoint/2010/main" val="214521279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ENTRER EN APPRENTISSAGE</a:t>
            </a:r>
            <a:br>
              <a:rPr lang="fr-FR" dirty="0"/>
            </a:br>
            <a:endParaRPr lang="fr-FR" dirty="0"/>
          </a:p>
        </p:txBody>
      </p:sp>
      <p:sp>
        <p:nvSpPr>
          <p:cNvPr id="3" name="Espace réservé du contenu 2"/>
          <p:cNvSpPr>
            <a:spLocks noGrp="1"/>
          </p:cNvSpPr>
          <p:nvPr>
            <p:ph idx="1"/>
          </p:nvPr>
        </p:nvSpPr>
        <p:spPr>
          <a:xfrm>
            <a:off x="683568" y="1412777"/>
            <a:ext cx="8460432" cy="4646559"/>
          </a:xfrm>
        </p:spPr>
        <p:txBody>
          <a:bodyPr>
            <a:normAutofit/>
          </a:bodyPr>
          <a:lstStyle/>
          <a:p>
            <a:pPr marL="0" indent="0">
              <a:buNone/>
            </a:pPr>
            <a:r>
              <a:rPr lang="fr-FR" dirty="0" smtClean="0">
                <a:solidFill>
                  <a:schemeClr val="tx1"/>
                </a:solidFill>
              </a:rPr>
              <a:t>Trouver un employeur avec qui signer un contrat d’apprentissage</a:t>
            </a:r>
          </a:p>
          <a:p>
            <a:pPr marL="0" indent="0">
              <a:buNone/>
            </a:pPr>
            <a:endParaRPr lang="fr-FR" dirty="0" smtClean="0"/>
          </a:p>
          <a:p>
            <a:pPr marL="0" indent="0">
              <a:buNone/>
            </a:pPr>
            <a:endParaRPr lang="fr-FR" dirty="0" smtClean="0"/>
          </a:p>
          <a:p>
            <a:pPr lvl="1">
              <a:buBlip>
                <a:blip r:embed="rId3"/>
              </a:buBlip>
            </a:pPr>
            <a:r>
              <a:rPr lang="fr-FR" dirty="0" smtClean="0"/>
              <a:t>Chambres consulaires avec leurs différents dispositifs</a:t>
            </a:r>
          </a:p>
          <a:p>
            <a:pPr lvl="1">
              <a:buBlip>
                <a:blip r:embed="rId3"/>
              </a:buBlip>
            </a:pPr>
            <a:r>
              <a:rPr lang="fr-FR" dirty="0" smtClean="0"/>
              <a:t>Syndicats patronaux</a:t>
            </a:r>
          </a:p>
          <a:p>
            <a:pPr lvl="1">
              <a:buBlip>
                <a:blip r:embed="rId3"/>
              </a:buBlip>
            </a:pPr>
            <a:r>
              <a:rPr lang="fr-FR" dirty="0" smtClean="0"/>
              <a:t>Missions locales ou Pôle emploi</a:t>
            </a:r>
          </a:p>
          <a:p>
            <a:pPr lvl="1">
              <a:buBlip>
                <a:blip r:embed="rId3"/>
              </a:buBlip>
            </a:pPr>
            <a:r>
              <a:rPr lang="fr-FR" dirty="0"/>
              <a:t>Relations </a:t>
            </a:r>
            <a:r>
              <a:rPr lang="fr-FR" dirty="0" smtClean="0"/>
              <a:t>personnelles</a:t>
            </a:r>
          </a:p>
          <a:p>
            <a:pPr lvl="1">
              <a:buBlip>
                <a:blip r:embed="rId3"/>
              </a:buBlip>
            </a:pPr>
            <a:r>
              <a:rPr lang="fr-FR" dirty="0"/>
              <a:t>Candidatures spontanées</a:t>
            </a:r>
          </a:p>
          <a:p>
            <a:pPr lvl="1">
              <a:buFont typeface="Wingdings" panose="05000000000000000000" pitchFamily="2" charset="2"/>
              <a:buChar char="Ø"/>
            </a:pPr>
            <a:endParaRPr lang="fr-FR" dirty="0"/>
          </a:p>
          <a:p>
            <a:pPr lvl="1">
              <a:buFont typeface="Wingdings" panose="05000000000000000000" pitchFamily="2" charset="2"/>
              <a:buChar char="Ø"/>
            </a:pPr>
            <a:endParaRPr lang="fr-FR" dirty="0" smtClean="0"/>
          </a:p>
        </p:txBody>
      </p:sp>
    </p:spTree>
    <p:extLst>
      <p:ext uri="{BB962C8B-B14F-4D97-AF65-F5344CB8AC3E}">
        <p14:creationId xmlns:p14="http://schemas.microsoft.com/office/powerpoint/2010/main" val="224155519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2">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Thème2</Template>
  <TotalTime>1149</TotalTime>
  <Words>2153</Words>
  <Application>Microsoft Office PowerPoint</Application>
  <PresentationFormat>Affichage à l'écran (4:3)</PresentationFormat>
  <Paragraphs>346</Paragraphs>
  <Slides>26</Slides>
  <Notes>26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Thème2</vt:lpstr>
      <vt:lpstr>Document</vt:lpstr>
      <vt:lpstr>Présentation PowerPoint</vt:lpstr>
      <vt:lpstr>   L’apprentissage est une formation en alternance qui associe une formation chez un employeur et des enseignements dispensés dans un centre de formation d’apprentis.  L’apprentissage permet d’accéder à tous les niveaux de qualification professionnelle sanctionnée par un diplôme de l’enseignement technologique ou professionnel du second degré ou du supérieur ou un titre homologué. </vt:lpstr>
      <vt:lpstr>Présentation PowerPoint</vt:lpstr>
      <vt:lpstr>Présentation PowerPoint</vt:lpstr>
      <vt:lpstr>Classification internationale type  des enseignements</vt:lpstr>
      <vt:lpstr>Présentation PowerPoint</vt:lpstr>
      <vt:lpstr>LES ATOUTS DE L’APPRENTISSAGE</vt:lpstr>
      <vt:lpstr>L’APPRENTISSAGE POUR QUI ? </vt:lpstr>
      <vt:lpstr>ENTRER EN APPRENTISSAGE </vt:lpstr>
      <vt:lpstr>Dispositifs pour trouver un contrat en Chambre de métiers et de l’Artisanat</vt:lpstr>
      <vt:lpstr>ENTRER EN APPRENTISSAGE </vt:lpstr>
      <vt:lpstr> ALTERNANCE  CFA-ENTREPRISE  </vt:lpstr>
      <vt:lpstr>ALTERNANCE CFA-ENTREPRISE</vt:lpstr>
      <vt:lpstr>Apprentissage et mobilité </vt:lpstr>
      <vt:lpstr>APPRENTI salaire </vt:lpstr>
      <vt:lpstr>APPRENTI durée de travail et congés </vt:lpstr>
      <vt:lpstr>MAITRE APPRENTISSAGE </vt:lpstr>
      <vt:lpstr>Les Aides  Conseil Régional Nouvelle Aquitaine  </vt:lpstr>
      <vt:lpstr>LES AIDES  pour l’ APPRENTI Conseil Régional Nouvelle-Aquitaine </vt:lpstr>
      <vt:lpstr>LES AIDES APPRENTIS  </vt:lpstr>
      <vt:lpstr>  LES AIDES EMPLOYEURS Région Nouvelle-Aquitaine </vt:lpstr>
      <vt:lpstr>APPRENTISSAGE EN NOUVELLE AQUITAINE</vt:lpstr>
      <vt:lpstr>Evolution du nombre d’apprentis  par niveau Région Nouvelle Aquitaine</vt:lpstr>
      <vt:lpstr> </vt:lpstr>
      <vt:lpstr>APPRENTISSAGE DANS L’ARTISANAT  NOUVELLE AQUITAINE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Ribereau Ribereau</dc:creator>
  <cp:lastModifiedBy>Françoise RIBEREAU</cp:lastModifiedBy>
  <cp:revision>72</cp:revision>
  <cp:lastPrinted>2016-11-22T23:26:12Z</cp:lastPrinted>
  <dcterms:created xsi:type="dcterms:W3CDTF">2016-11-20T14:37:29Z</dcterms:created>
  <dcterms:modified xsi:type="dcterms:W3CDTF">2016-11-22T23:41:55Z</dcterms:modified>
</cp:coreProperties>
</file>